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Hammersmith One"/>
      <p:regular r:id="rId21"/>
    </p:embeddedFont>
    <p:embeddedFont>
      <p:font typeface="Work Sans"/>
      <p:regular r:id="rId22"/>
      <p:bold r:id="rId23"/>
      <p:italic r:id="rId24"/>
      <p:boldItalic r:id="rId25"/>
    </p:embeddedFont>
    <p:embeddedFont>
      <p:font typeface="Work Sans Light"/>
      <p:regular r:id="rId26"/>
      <p:bold r:id="rId27"/>
      <p:italic r:id="rId28"/>
      <p:boldItalic r:id="rId29"/>
    </p:embeddedFont>
    <p:embeddedFont>
      <p:font typeface="Manjari"/>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gjB+J09BGLJe+aumM+DHbyKurC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WorkSans-regular.fntdata"/><Relationship Id="rId21" Type="http://schemas.openxmlformats.org/officeDocument/2006/relationships/font" Target="fonts/HammersmithOne-regular.fntdata"/><Relationship Id="rId24" Type="http://schemas.openxmlformats.org/officeDocument/2006/relationships/font" Target="fonts/WorkSans-italic.fntdata"/><Relationship Id="rId23" Type="http://schemas.openxmlformats.org/officeDocument/2006/relationships/font" Target="fonts/Work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WorkSansLight-regular.fntdata"/><Relationship Id="rId25" Type="http://schemas.openxmlformats.org/officeDocument/2006/relationships/font" Target="fonts/WorkSans-boldItalic.fntdata"/><Relationship Id="rId28" Type="http://schemas.openxmlformats.org/officeDocument/2006/relationships/font" Target="fonts/WorkSansLight-italic.fntdata"/><Relationship Id="rId27" Type="http://schemas.openxmlformats.org/officeDocument/2006/relationships/font" Target="fonts/WorkSansLigh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Light-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anjari-bold.fntdata"/><Relationship Id="rId30" Type="http://schemas.openxmlformats.org/officeDocument/2006/relationships/font" Target="fonts/Manjari-regular.fntdata"/><Relationship Id="rId11" Type="http://schemas.openxmlformats.org/officeDocument/2006/relationships/slide" Target="slides/slide7.xml"/><Relationship Id="rId10" Type="http://schemas.openxmlformats.org/officeDocument/2006/relationships/slide" Target="slides/slide6.xml"/><Relationship Id="rId32"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00381af4f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e00381af4f_1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1e00381af4f_1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8a2baa40d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g28a2baa40d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8a2baa40d7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g28a2baa40d7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8a2baa40d7_0_1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g28a2baa40d7_0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dfb6817067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1dfb6817067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e00381af4f_3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e00381af4f_3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1e00381af4f_3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1b8d10d92b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21b8d10d92b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11f5589d4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11f5589d4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211f5589d4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e10d7d05f6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g1e10d7d05f6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1e10d7d05f6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e00381af4f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e00381af4f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1e00381af4f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3"/>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3" name="Shape 63"/>
        <p:cNvGrpSpPr/>
        <p:nvPr/>
      </p:nvGrpSpPr>
      <p:grpSpPr>
        <a:xfrm>
          <a:off x="0" y="0"/>
          <a:ext cx="0" cy="0"/>
          <a:chOff x="0" y="0"/>
          <a:chExt cx="0" cy="0"/>
        </a:xfrm>
      </p:grpSpPr>
      <p:sp>
        <p:nvSpPr>
          <p:cNvPr id="64" name="Google Shape;64;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8" name="Shape 68"/>
        <p:cNvGrpSpPr/>
        <p:nvPr/>
      </p:nvGrpSpPr>
      <p:grpSpPr>
        <a:xfrm>
          <a:off x="0" y="0"/>
          <a:ext cx="0" cy="0"/>
          <a:chOff x="0" y="0"/>
          <a:chExt cx="0" cy="0"/>
        </a:xfrm>
      </p:grpSpPr>
      <p:sp>
        <p:nvSpPr>
          <p:cNvPr id="69" name="Google Shape;69;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 name="Google Shape;71;p2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5" name="Shape 75"/>
        <p:cNvGrpSpPr/>
        <p:nvPr/>
      </p:nvGrpSpPr>
      <p:grpSpPr>
        <a:xfrm>
          <a:off x="0" y="0"/>
          <a:ext cx="0" cy="0"/>
          <a:chOff x="0" y="0"/>
          <a:chExt cx="0" cy="0"/>
        </a:xfrm>
      </p:grpSpPr>
      <p:sp>
        <p:nvSpPr>
          <p:cNvPr id="76" name="Google Shape;76;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24"/>
          <p:cNvSpPr/>
          <p:nvPr>
            <p:ph idx="2" type="pic"/>
          </p:nvPr>
        </p:nvSpPr>
        <p:spPr>
          <a:xfrm>
            <a:off x="5183188" y="987425"/>
            <a:ext cx="6172200" cy="4873625"/>
          </a:xfrm>
          <a:prstGeom prst="rect">
            <a:avLst/>
          </a:prstGeom>
          <a:noFill/>
          <a:ln>
            <a:noFill/>
          </a:ln>
        </p:spPr>
      </p:sp>
      <p:sp>
        <p:nvSpPr>
          <p:cNvPr id="78" name="Google Shape;78;p2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 name="Google Shape;79;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2" name="Shape 82"/>
        <p:cNvGrpSpPr/>
        <p:nvPr/>
      </p:nvGrpSpPr>
      <p:grpSpPr>
        <a:xfrm>
          <a:off x="0" y="0"/>
          <a:ext cx="0" cy="0"/>
          <a:chOff x="0" y="0"/>
          <a:chExt cx="0" cy="0"/>
        </a:xfrm>
      </p:grpSpPr>
      <p:sp>
        <p:nvSpPr>
          <p:cNvPr id="83" name="Google Shape;83;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2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8" name="Shape 88"/>
        <p:cNvGrpSpPr/>
        <p:nvPr/>
      </p:nvGrpSpPr>
      <p:grpSpPr>
        <a:xfrm>
          <a:off x="0" y="0"/>
          <a:ext cx="0" cy="0"/>
          <a:chOff x="0" y="0"/>
          <a:chExt cx="0" cy="0"/>
        </a:xfrm>
      </p:grpSpPr>
      <p:sp>
        <p:nvSpPr>
          <p:cNvPr id="89" name="Google Shape;89;p2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2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7" name="Shape 17"/>
        <p:cNvGrpSpPr/>
        <p:nvPr/>
      </p:nvGrpSpPr>
      <p:grpSpPr>
        <a:xfrm>
          <a:off x="0" y="0"/>
          <a:ext cx="0" cy="0"/>
          <a:chOff x="0" y="0"/>
          <a:chExt cx="0" cy="0"/>
        </a:xfrm>
      </p:grpSpPr>
      <p:pic>
        <p:nvPicPr>
          <p:cNvPr descr="Patrón de fondo&#10;&#10;Descripción generada automáticamente" id="18" name="Google Shape;18;p1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9" name="Google Shape;19;p14"/>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5" name="Shape 25"/>
        <p:cNvGrpSpPr/>
        <p:nvPr/>
      </p:nvGrpSpPr>
      <p:grpSpPr>
        <a:xfrm>
          <a:off x="0" y="0"/>
          <a:ext cx="0" cy="0"/>
          <a:chOff x="0" y="0"/>
          <a:chExt cx="0" cy="0"/>
        </a:xfrm>
      </p:grpSpPr>
      <p:sp>
        <p:nvSpPr>
          <p:cNvPr id="26" name="Google Shape;2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9" name="Shape 29"/>
        <p:cNvGrpSpPr/>
        <p:nvPr/>
      </p:nvGrpSpPr>
      <p:grpSpPr>
        <a:xfrm>
          <a:off x="0" y="0"/>
          <a:ext cx="0" cy="0"/>
          <a:chOff x="0" y="0"/>
          <a:chExt cx="0" cy="0"/>
        </a:xfrm>
      </p:grpSpPr>
      <p:sp>
        <p:nvSpPr>
          <p:cNvPr id="30" name="Google Shape;30;p1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 name="Google Shape;3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5" name="Shape 35"/>
        <p:cNvGrpSpPr/>
        <p:nvPr/>
      </p:nvGrpSpPr>
      <p:grpSpPr>
        <a:xfrm>
          <a:off x="0" y="0"/>
          <a:ext cx="0" cy="0"/>
          <a:chOff x="0" y="0"/>
          <a:chExt cx="0" cy="0"/>
        </a:xfrm>
      </p:grpSpPr>
      <p:sp>
        <p:nvSpPr>
          <p:cNvPr id="36" name="Google Shape;36;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1" name="Shape 41"/>
        <p:cNvGrpSpPr/>
        <p:nvPr/>
      </p:nvGrpSpPr>
      <p:grpSpPr>
        <a:xfrm>
          <a:off x="0" y="0"/>
          <a:ext cx="0" cy="0"/>
          <a:chOff x="0" y="0"/>
          <a:chExt cx="0" cy="0"/>
        </a:xfrm>
      </p:grpSpPr>
      <p:sp>
        <p:nvSpPr>
          <p:cNvPr id="42" name="Google Shape;42;p1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4" name="Google Shape;44;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7" name="Shape 47"/>
        <p:cNvGrpSpPr/>
        <p:nvPr/>
      </p:nvGrpSpPr>
      <p:grpSpPr>
        <a:xfrm>
          <a:off x="0" y="0"/>
          <a:ext cx="0" cy="0"/>
          <a:chOff x="0" y="0"/>
          <a:chExt cx="0" cy="0"/>
        </a:xfrm>
      </p:grpSpPr>
      <p:sp>
        <p:nvSpPr>
          <p:cNvPr id="48" name="Google Shape;48;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2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4" name="Shape 54"/>
        <p:cNvGrpSpPr/>
        <p:nvPr/>
      </p:nvGrpSpPr>
      <p:grpSpPr>
        <a:xfrm>
          <a:off x="0" y="0"/>
          <a:ext cx="0" cy="0"/>
          <a:chOff x="0" y="0"/>
          <a:chExt cx="0" cy="0"/>
        </a:xfrm>
      </p:grpSpPr>
      <p:sp>
        <p:nvSpPr>
          <p:cNvPr id="55" name="Google Shape;55;p2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2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2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
          <p:cNvSpPr txBox="1"/>
          <p:nvPr/>
        </p:nvSpPr>
        <p:spPr>
          <a:xfrm>
            <a:off x="2276700" y="1900575"/>
            <a:ext cx="7638600" cy="1554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a:p>
            <a:pPr indent="0" lvl="0" marL="0" marR="0" rtl="0" algn="ctr">
              <a:spcBef>
                <a:spcPts val="0"/>
              </a:spcBef>
              <a:spcAft>
                <a:spcPts val="0"/>
              </a:spcAft>
              <a:buNone/>
            </a:pPr>
            <a:r>
              <a:rPr b="1" lang="es-MX" sz="5700">
                <a:solidFill>
                  <a:srgbClr val="3F3F3F"/>
                </a:solidFill>
                <a:latin typeface="Work Sans"/>
                <a:ea typeface="Work Sans"/>
                <a:cs typeface="Work Sans"/>
                <a:sym typeface="Work Sans"/>
              </a:rPr>
              <a:t>PROYECTO S.I.A.P</a:t>
            </a:r>
            <a:endParaRPr b="1" sz="5700">
              <a:solidFill>
                <a:srgbClr val="3F3F3F"/>
              </a:solidFill>
              <a:latin typeface="Work Sans"/>
              <a:ea typeface="Work Sans"/>
              <a:cs typeface="Work Sans"/>
              <a:sym typeface="Work Sans"/>
            </a:endParaRPr>
          </a:p>
          <a:p>
            <a:pPr indent="0" lvl="0" marL="0" marR="0" rtl="0" algn="ctr">
              <a:spcBef>
                <a:spcPts val="0"/>
              </a:spcBef>
              <a:spcAft>
                <a:spcPts val="0"/>
              </a:spcAft>
              <a:buNone/>
            </a:pPr>
            <a:r>
              <a:rPr b="1" lang="es-MX" sz="2400">
                <a:solidFill>
                  <a:srgbClr val="3F3F3F"/>
                </a:solidFill>
                <a:latin typeface="Work Sans"/>
                <a:ea typeface="Work Sans"/>
                <a:cs typeface="Work Sans"/>
                <a:sym typeface="Work Sans"/>
              </a:rPr>
              <a:t>(SISTEMA DE INVENTARIO </a:t>
            </a:r>
            <a:r>
              <a:rPr b="1" lang="es-MX" sz="2400">
                <a:solidFill>
                  <a:srgbClr val="3F3F3F"/>
                </a:solidFill>
                <a:latin typeface="Work Sans"/>
                <a:ea typeface="Work Sans"/>
                <a:cs typeface="Work Sans"/>
                <a:sym typeface="Work Sans"/>
              </a:rPr>
              <a:t>ÁGIL</a:t>
            </a:r>
            <a:r>
              <a:rPr b="1" lang="es-MX" sz="2400">
                <a:solidFill>
                  <a:srgbClr val="3F3F3F"/>
                </a:solidFill>
                <a:latin typeface="Work Sans"/>
                <a:ea typeface="Work Sans"/>
                <a:cs typeface="Work Sans"/>
                <a:sym typeface="Work Sans"/>
              </a:rPr>
              <a:t> Y </a:t>
            </a:r>
            <a:r>
              <a:rPr b="1" lang="es-MX" sz="2400">
                <a:solidFill>
                  <a:srgbClr val="3F3F3F"/>
                </a:solidFill>
                <a:latin typeface="Work Sans"/>
                <a:ea typeface="Work Sans"/>
                <a:cs typeface="Work Sans"/>
                <a:sym typeface="Work Sans"/>
              </a:rPr>
              <a:t>PRÁCTICO</a:t>
            </a:r>
            <a:r>
              <a:rPr b="1" lang="es-MX" sz="2400">
                <a:solidFill>
                  <a:srgbClr val="3F3F3F"/>
                </a:solidFill>
                <a:latin typeface="Work Sans"/>
                <a:ea typeface="Work Sans"/>
                <a:cs typeface="Work Sans"/>
                <a:sym typeface="Work Sans"/>
              </a:rPr>
              <a:t>)</a:t>
            </a:r>
            <a:endParaRPr b="1" sz="2400">
              <a:solidFill>
                <a:srgbClr val="3F3F3F"/>
              </a:solidFill>
              <a:latin typeface="Work Sans"/>
              <a:ea typeface="Work Sans"/>
              <a:cs typeface="Work Sans"/>
              <a:sym typeface="Work Sans"/>
            </a:endParaRPr>
          </a:p>
        </p:txBody>
      </p:sp>
      <p:sp>
        <p:nvSpPr>
          <p:cNvPr id="100" name="Google Shape;100;p1"/>
          <p:cNvSpPr txBox="1"/>
          <p:nvPr/>
        </p:nvSpPr>
        <p:spPr>
          <a:xfrm>
            <a:off x="3779276" y="3659300"/>
            <a:ext cx="4244100" cy="2524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MX" sz="1800" u="none" strike="noStrike">
                <a:solidFill>
                  <a:srgbClr val="40474B"/>
                </a:solidFill>
                <a:latin typeface="Manjari"/>
                <a:ea typeface="Manjari"/>
                <a:cs typeface="Manjari"/>
                <a:sym typeface="Manjari"/>
              </a:rPr>
              <a:t>GRUPO: </a:t>
            </a:r>
            <a:endParaRPr b="0" i="0" sz="1800" u="none" strike="noStrike">
              <a:solidFill>
                <a:srgbClr val="40474B"/>
              </a:solidFill>
              <a:latin typeface="Manjari"/>
              <a:ea typeface="Manjari"/>
              <a:cs typeface="Manjari"/>
              <a:sym typeface="Manjari"/>
            </a:endParaRPr>
          </a:p>
          <a:p>
            <a:pPr indent="0" lvl="0" marL="0" marR="0" rtl="0" algn="ctr">
              <a:spcBef>
                <a:spcPts val="0"/>
              </a:spcBef>
              <a:spcAft>
                <a:spcPts val="0"/>
              </a:spcAft>
              <a:buNone/>
            </a:pPr>
            <a:r>
              <a:rPr b="0" i="0" lang="es-MX" sz="1800" u="none" strike="noStrike">
                <a:solidFill>
                  <a:srgbClr val="40474B"/>
                </a:solidFill>
                <a:latin typeface="Manjari"/>
                <a:ea typeface="Manjari"/>
                <a:cs typeface="Manjari"/>
                <a:sym typeface="Manjari"/>
              </a:rPr>
              <a:t>LAURA J</a:t>
            </a:r>
            <a:r>
              <a:rPr lang="es-MX" sz="1800">
                <a:solidFill>
                  <a:srgbClr val="40474B"/>
                </a:solidFill>
                <a:latin typeface="Manjari"/>
                <a:ea typeface="Manjari"/>
                <a:cs typeface="Manjari"/>
                <a:sym typeface="Manjari"/>
              </a:rPr>
              <a:t>ULIETH</a:t>
            </a:r>
            <a:r>
              <a:rPr b="0" i="0" lang="es-MX" sz="1800" u="none" strike="noStrike">
                <a:solidFill>
                  <a:srgbClr val="40474B"/>
                </a:solidFill>
                <a:latin typeface="Manjari"/>
                <a:ea typeface="Manjari"/>
                <a:cs typeface="Manjari"/>
                <a:sym typeface="Manjari"/>
              </a:rPr>
              <a:t> SUAREZ</a:t>
            </a:r>
            <a:endParaRPr b="0" sz="1600">
              <a:solidFill>
                <a:schemeClr val="dk1"/>
              </a:solidFill>
              <a:latin typeface="Calibri"/>
              <a:ea typeface="Calibri"/>
              <a:cs typeface="Calibri"/>
              <a:sym typeface="Calibri"/>
            </a:endParaRPr>
          </a:p>
          <a:p>
            <a:pPr indent="0" lvl="0" marL="0" marR="0" rtl="0" algn="ctr">
              <a:spcBef>
                <a:spcPts val="0"/>
              </a:spcBef>
              <a:spcAft>
                <a:spcPts val="0"/>
              </a:spcAft>
              <a:buNone/>
            </a:pPr>
            <a:r>
              <a:rPr lang="es-MX" sz="1800">
                <a:solidFill>
                  <a:srgbClr val="40474B"/>
                </a:solidFill>
                <a:latin typeface="Manjari"/>
                <a:ea typeface="Manjari"/>
                <a:cs typeface="Manjari"/>
                <a:sym typeface="Manjari"/>
              </a:rPr>
              <a:t>CRISTIAN </a:t>
            </a:r>
            <a:r>
              <a:rPr b="0" i="0" lang="es-MX" sz="1800" u="none" strike="noStrike">
                <a:solidFill>
                  <a:srgbClr val="40474B"/>
                </a:solidFill>
                <a:latin typeface="Manjari"/>
                <a:ea typeface="Manjari"/>
                <a:cs typeface="Manjari"/>
                <a:sym typeface="Manjari"/>
              </a:rPr>
              <a:t>DANIEL ARRIETA ORTEGA</a:t>
            </a:r>
            <a:endParaRPr b="0" sz="1600">
              <a:solidFill>
                <a:schemeClr val="dk1"/>
              </a:solidFill>
              <a:latin typeface="Calibri"/>
              <a:ea typeface="Calibri"/>
              <a:cs typeface="Calibri"/>
              <a:sym typeface="Calibri"/>
            </a:endParaRPr>
          </a:p>
          <a:p>
            <a:pPr indent="0" lvl="0" marL="0" marR="0" rtl="0" algn="ctr">
              <a:spcBef>
                <a:spcPts val="0"/>
              </a:spcBef>
              <a:spcAft>
                <a:spcPts val="0"/>
              </a:spcAft>
              <a:buNone/>
            </a:pPr>
            <a:r>
              <a:rPr lang="es-MX" sz="1800">
                <a:solidFill>
                  <a:srgbClr val="40474B"/>
                </a:solidFill>
                <a:latin typeface="Manjari"/>
                <a:ea typeface="Manjari"/>
                <a:cs typeface="Manjari"/>
                <a:sym typeface="Manjari"/>
              </a:rPr>
              <a:t>DEIVYD </a:t>
            </a:r>
            <a:r>
              <a:rPr b="0" i="0" lang="es-MX" sz="1800" u="none" strike="noStrike">
                <a:solidFill>
                  <a:srgbClr val="40474B"/>
                </a:solidFill>
                <a:latin typeface="Manjari"/>
                <a:ea typeface="Manjari"/>
                <a:cs typeface="Manjari"/>
                <a:sym typeface="Manjari"/>
              </a:rPr>
              <a:t>SAMIR GARCIA DIAZ</a:t>
            </a:r>
            <a:endParaRPr b="0" sz="1600">
              <a:solidFill>
                <a:schemeClr val="dk1"/>
              </a:solidFill>
              <a:latin typeface="Calibri"/>
              <a:ea typeface="Calibri"/>
              <a:cs typeface="Calibri"/>
              <a:sym typeface="Calibri"/>
            </a:endParaRPr>
          </a:p>
          <a:p>
            <a:pPr indent="0" lvl="0" marL="0" marR="0" rtl="0" algn="ctr">
              <a:spcBef>
                <a:spcPts val="0"/>
              </a:spcBef>
              <a:spcAft>
                <a:spcPts val="0"/>
              </a:spcAft>
              <a:buNone/>
            </a:pPr>
            <a:r>
              <a:rPr b="0" i="0" lang="es-MX" sz="1800" u="none" strike="noStrike">
                <a:solidFill>
                  <a:srgbClr val="40474B"/>
                </a:solidFill>
                <a:latin typeface="Manjari"/>
                <a:ea typeface="Manjari"/>
                <a:cs typeface="Manjari"/>
                <a:sym typeface="Manjari"/>
              </a:rPr>
              <a:t>HAROLD ESTEBAN ROJAS GAONA</a:t>
            </a:r>
            <a:endParaRPr b="0" sz="1600">
              <a:solidFill>
                <a:schemeClr val="dk1"/>
              </a:solidFill>
              <a:latin typeface="Calibri"/>
              <a:ea typeface="Calibri"/>
              <a:cs typeface="Calibri"/>
              <a:sym typeface="Calibri"/>
            </a:endParaRPr>
          </a:p>
          <a:p>
            <a:pPr indent="0" lvl="0" marL="0" marR="0" rtl="0" algn="ctr">
              <a:spcBef>
                <a:spcPts val="0"/>
              </a:spcBef>
              <a:spcAft>
                <a:spcPts val="0"/>
              </a:spcAft>
              <a:buNone/>
            </a:pPr>
            <a:r>
              <a:rPr b="0" i="0" lang="es-MX" sz="1800" u="none" strike="noStrike">
                <a:solidFill>
                  <a:srgbClr val="40474B"/>
                </a:solidFill>
                <a:latin typeface="Manjari"/>
                <a:ea typeface="Manjari"/>
                <a:cs typeface="Manjari"/>
                <a:sym typeface="Manjari"/>
              </a:rPr>
              <a:t>DANIEL FELIPE NAVARRETE SANCHEZ</a:t>
            </a:r>
            <a:endParaRPr b="0" i="0" sz="1800" u="none" strike="noStrike">
              <a:solidFill>
                <a:srgbClr val="40474B"/>
              </a:solidFill>
              <a:latin typeface="Manjari"/>
              <a:ea typeface="Manjari"/>
              <a:cs typeface="Manjari"/>
              <a:sym typeface="Manjari"/>
            </a:endParaRPr>
          </a:p>
          <a:p>
            <a:pPr indent="0" lvl="0" marL="0" rtl="0" algn="ctr">
              <a:spcBef>
                <a:spcPts val="0"/>
              </a:spcBef>
              <a:spcAft>
                <a:spcPts val="0"/>
              </a:spcAft>
              <a:buClr>
                <a:schemeClr val="dk1"/>
              </a:buClr>
              <a:buSzPts val="1800"/>
              <a:buFont typeface="Arial"/>
              <a:buNone/>
            </a:pPr>
            <a:r>
              <a:rPr lang="es-MX" sz="1800">
                <a:solidFill>
                  <a:srgbClr val="40474B"/>
                </a:solidFill>
                <a:latin typeface="Manjari"/>
                <a:ea typeface="Manjari"/>
                <a:cs typeface="Manjari"/>
                <a:sym typeface="Manjari"/>
              </a:rPr>
              <a:t>LINA MARIA MONROY GAMA</a:t>
            </a:r>
            <a:endParaRPr sz="1800">
              <a:solidFill>
                <a:srgbClr val="40474B"/>
              </a:solidFill>
              <a:latin typeface="Manjari"/>
              <a:ea typeface="Manjari"/>
              <a:cs typeface="Manjari"/>
              <a:sym typeface="Manjari"/>
            </a:endParaRPr>
          </a:p>
          <a:p>
            <a:pPr indent="0" lvl="0" marL="0" marR="0" rtl="0" algn="l">
              <a:spcBef>
                <a:spcPts val="0"/>
              </a:spcBef>
              <a:spcAft>
                <a:spcPts val="0"/>
              </a:spcAft>
              <a:buNone/>
            </a:pPr>
            <a:br>
              <a:rPr lang="es-MX" sz="1600">
                <a:solidFill>
                  <a:schemeClr val="dk1"/>
                </a:solidFill>
                <a:latin typeface="Calibri"/>
                <a:ea typeface="Calibri"/>
                <a:cs typeface="Calibri"/>
                <a:sym typeface="Calibri"/>
              </a:rPr>
            </a:br>
            <a:endParaRPr sz="1600">
              <a:solidFill>
                <a:schemeClr val="dk1"/>
              </a:solidFill>
              <a:latin typeface="Work Sans Light"/>
              <a:ea typeface="Work Sans Light"/>
              <a:cs typeface="Work Sans Light"/>
              <a:sym typeface="Work Sans Light"/>
            </a:endParaRPr>
          </a:p>
        </p:txBody>
      </p:sp>
      <p:sp>
        <p:nvSpPr>
          <p:cNvPr id="101" name="Google Shape;101;p1"/>
          <p:cNvSpPr txBox="1"/>
          <p:nvPr/>
        </p:nvSpPr>
        <p:spPr>
          <a:xfrm>
            <a:off x="9661071" y="5150366"/>
            <a:ext cx="253092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MX" sz="1800" u="none" strike="noStrike">
                <a:solidFill>
                  <a:srgbClr val="40474B"/>
                </a:solidFill>
                <a:latin typeface="Manjari"/>
                <a:ea typeface="Manjari"/>
                <a:cs typeface="Manjari"/>
                <a:sym typeface="Manjari"/>
              </a:rPr>
              <a:t>FICHA: 2693505</a:t>
            </a:r>
            <a:endParaRPr b="0"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1e00381af4f_1_21"/>
          <p:cNvSpPr txBox="1"/>
          <p:nvPr>
            <p:ph type="title"/>
          </p:nvPr>
        </p:nvSpPr>
        <p:spPr>
          <a:xfrm>
            <a:off x="691675" y="6227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s-MX"/>
              <a:t>BPMN de la situación actual de la empresa</a:t>
            </a:r>
            <a:endParaRPr/>
          </a:p>
        </p:txBody>
      </p:sp>
      <p:sp>
        <p:nvSpPr>
          <p:cNvPr id="172" name="Google Shape;172;g1e00381af4f_1_21"/>
          <p:cNvSpPr txBox="1"/>
          <p:nvPr/>
        </p:nvSpPr>
        <p:spPr>
          <a:xfrm>
            <a:off x="293075" y="1953850"/>
            <a:ext cx="1143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a:latin typeface="Calibri"/>
                <a:ea typeface="Calibri"/>
                <a:cs typeface="Calibri"/>
                <a:sym typeface="Calibri"/>
              </a:rPr>
              <a:t>En estos instantes la empresa tiene como tal un proceso para gestionar su inventario bastante obsoleto y simple que cumple solo con lo </a:t>
            </a:r>
            <a:r>
              <a:rPr lang="es-MX">
                <a:latin typeface="Calibri"/>
                <a:ea typeface="Calibri"/>
                <a:cs typeface="Calibri"/>
                <a:sym typeface="Calibri"/>
              </a:rPr>
              <a:t>básico</a:t>
            </a:r>
            <a:r>
              <a:rPr lang="es-MX">
                <a:latin typeface="Calibri"/>
                <a:ea typeface="Calibri"/>
                <a:cs typeface="Calibri"/>
                <a:sym typeface="Calibri"/>
              </a:rPr>
              <a:t> y esto puede generar </a:t>
            </a:r>
            <a:r>
              <a:rPr lang="es-MX">
                <a:latin typeface="Calibri"/>
                <a:ea typeface="Calibri"/>
                <a:cs typeface="Calibri"/>
                <a:sym typeface="Calibri"/>
              </a:rPr>
              <a:t>pérdidas</a:t>
            </a:r>
            <a:r>
              <a:rPr lang="es-MX">
                <a:latin typeface="Calibri"/>
                <a:ea typeface="Calibri"/>
                <a:cs typeface="Calibri"/>
                <a:sym typeface="Calibri"/>
              </a:rPr>
              <a:t> para la empresa a nivel de inventario.</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73" name="Google Shape;173;g1e00381af4f_1_21"/>
          <p:cNvPicPr preferRelativeResize="0"/>
          <p:nvPr/>
        </p:nvPicPr>
        <p:blipFill>
          <a:blip r:embed="rId3">
            <a:alphaModFix/>
          </a:blip>
          <a:stretch>
            <a:fillRect/>
          </a:stretch>
        </p:blipFill>
        <p:spPr>
          <a:xfrm>
            <a:off x="1304100" y="2561925"/>
            <a:ext cx="9144400" cy="4248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28a2baa40d7_0_0"/>
          <p:cNvSpPr txBox="1"/>
          <p:nvPr/>
        </p:nvSpPr>
        <p:spPr>
          <a:xfrm>
            <a:off x="796425" y="307368"/>
            <a:ext cx="10044000" cy="9009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800"/>
              <a:buFont typeface="Work Sans Light"/>
              <a:buNone/>
            </a:pPr>
            <a:r>
              <a:rPr b="1" i="0" lang="es-MX" sz="4800" u="none" cap="none" strike="noStrike">
                <a:solidFill>
                  <a:srgbClr val="38AA00"/>
                </a:solidFill>
                <a:latin typeface="Work Sans"/>
                <a:ea typeface="Work Sans"/>
                <a:cs typeface="Work Sans"/>
                <a:sym typeface="Work Sans"/>
              </a:rPr>
              <a:t>Requerimientos funcionales</a:t>
            </a:r>
            <a:endParaRPr b="1" i="0" sz="4800" u="none" cap="none" strike="noStrike">
              <a:solidFill>
                <a:srgbClr val="38AA00"/>
              </a:solidFill>
              <a:latin typeface="Work Sans"/>
              <a:ea typeface="Work Sans"/>
              <a:cs typeface="Work Sans"/>
              <a:sym typeface="Work Sans"/>
            </a:endParaRPr>
          </a:p>
        </p:txBody>
      </p:sp>
      <p:pic>
        <p:nvPicPr>
          <p:cNvPr id="179" name="Google Shape;179;g28a2baa40d7_0_0"/>
          <p:cNvPicPr preferRelativeResize="0"/>
          <p:nvPr/>
        </p:nvPicPr>
        <p:blipFill rotWithShape="1">
          <a:blip r:embed="rId3">
            <a:alphaModFix/>
          </a:blip>
          <a:srcRect b="0" l="2638" r="0" t="0"/>
          <a:stretch/>
        </p:blipFill>
        <p:spPr>
          <a:xfrm>
            <a:off x="268875" y="1389975"/>
            <a:ext cx="7991075" cy="1935125"/>
          </a:xfrm>
          <a:prstGeom prst="rect">
            <a:avLst/>
          </a:prstGeom>
          <a:noFill/>
          <a:ln>
            <a:noFill/>
          </a:ln>
        </p:spPr>
      </p:pic>
      <p:pic>
        <p:nvPicPr>
          <p:cNvPr id="180" name="Google Shape;180;g28a2baa40d7_0_0"/>
          <p:cNvPicPr preferRelativeResize="0"/>
          <p:nvPr/>
        </p:nvPicPr>
        <p:blipFill>
          <a:blip r:embed="rId4">
            <a:alphaModFix/>
          </a:blip>
          <a:stretch>
            <a:fillRect/>
          </a:stretch>
        </p:blipFill>
        <p:spPr>
          <a:xfrm>
            <a:off x="161850" y="3567675"/>
            <a:ext cx="5634109" cy="3290325"/>
          </a:xfrm>
          <a:prstGeom prst="rect">
            <a:avLst/>
          </a:prstGeom>
          <a:noFill/>
          <a:ln>
            <a:noFill/>
          </a:ln>
        </p:spPr>
      </p:pic>
      <p:pic>
        <p:nvPicPr>
          <p:cNvPr id="181" name="Google Shape;181;g28a2baa40d7_0_0"/>
          <p:cNvPicPr preferRelativeResize="0"/>
          <p:nvPr/>
        </p:nvPicPr>
        <p:blipFill>
          <a:blip r:embed="rId5">
            <a:alphaModFix/>
          </a:blip>
          <a:stretch>
            <a:fillRect/>
          </a:stretch>
        </p:blipFill>
        <p:spPr>
          <a:xfrm>
            <a:off x="6627793" y="3506800"/>
            <a:ext cx="4658405" cy="3290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8a2baa40d7_0_92"/>
          <p:cNvSpPr txBox="1"/>
          <p:nvPr/>
        </p:nvSpPr>
        <p:spPr>
          <a:xfrm>
            <a:off x="796425" y="307368"/>
            <a:ext cx="10044000" cy="9009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800"/>
              <a:buFont typeface="Work Sans Light"/>
              <a:buNone/>
            </a:pPr>
            <a:r>
              <a:rPr b="1" i="0" lang="es-MX" sz="4800" u="none" cap="none" strike="noStrike">
                <a:solidFill>
                  <a:srgbClr val="38AA00"/>
                </a:solidFill>
                <a:latin typeface="Work Sans"/>
                <a:ea typeface="Work Sans"/>
                <a:cs typeface="Work Sans"/>
                <a:sym typeface="Work Sans"/>
              </a:rPr>
              <a:t>Requerimientos funcionales</a:t>
            </a:r>
            <a:endParaRPr b="1" i="0" sz="4800" u="none" cap="none" strike="noStrike">
              <a:solidFill>
                <a:srgbClr val="38AA00"/>
              </a:solidFill>
              <a:latin typeface="Work Sans"/>
              <a:ea typeface="Work Sans"/>
              <a:cs typeface="Work Sans"/>
              <a:sym typeface="Work Sans"/>
            </a:endParaRPr>
          </a:p>
        </p:txBody>
      </p:sp>
      <p:pic>
        <p:nvPicPr>
          <p:cNvPr id="187" name="Google Shape;187;g28a2baa40d7_0_92"/>
          <p:cNvPicPr preferRelativeResize="0"/>
          <p:nvPr/>
        </p:nvPicPr>
        <p:blipFill>
          <a:blip r:embed="rId3">
            <a:alphaModFix/>
          </a:blip>
          <a:stretch>
            <a:fillRect/>
          </a:stretch>
        </p:blipFill>
        <p:spPr>
          <a:xfrm>
            <a:off x="421350" y="1042150"/>
            <a:ext cx="5035900" cy="2521325"/>
          </a:xfrm>
          <a:prstGeom prst="rect">
            <a:avLst/>
          </a:prstGeom>
          <a:noFill/>
          <a:ln>
            <a:noFill/>
          </a:ln>
        </p:spPr>
      </p:pic>
      <p:pic>
        <p:nvPicPr>
          <p:cNvPr id="188" name="Google Shape;188;g28a2baa40d7_0_92"/>
          <p:cNvPicPr preferRelativeResize="0"/>
          <p:nvPr/>
        </p:nvPicPr>
        <p:blipFill>
          <a:blip r:embed="rId4">
            <a:alphaModFix/>
          </a:blip>
          <a:stretch>
            <a:fillRect/>
          </a:stretch>
        </p:blipFill>
        <p:spPr>
          <a:xfrm>
            <a:off x="6863150" y="1208275"/>
            <a:ext cx="5035901" cy="4489839"/>
          </a:xfrm>
          <a:prstGeom prst="rect">
            <a:avLst/>
          </a:prstGeom>
          <a:noFill/>
          <a:ln>
            <a:noFill/>
          </a:ln>
        </p:spPr>
      </p:pic>
      <p:pic>
        <p:nvPicPr>
          <p:cNvPr id="189" name="Google Shape;189;g28a2baa40d7_0_92"/>
          <p:cNvPicPr preferRelativeResize="0"/>
          <p:nvPr/>
        </p:nvPicPr>
        <p:blipFill>
          <a:blip r:embed="rId5">
            <a:alphaModFix/>
          </a:blip>
          <a:stretch>
            <a:fillRect/>
          </a:stretch>
        </p:blipFill>
        <p:spPr>
          <a:xfrm>
            <a:off x="1788425" y="3686725"/>
            <a:ext cx="4942430" cy="3249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8a2baa40d7_0_184"/>
          <p:cNvSpPr txBox="1"/>
          <p:nvPr/>
        </p:nvSpPr>
        <p:spPr>
          <a:xfrm>
            <a:off x="796425" y="307368"/>
            <a:ext cx="10044000" cy="9009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800"/>
              <a:buFont typeface="Work Sans Light"/>
              <a:buNone/>
            </a:pPr>
            <a:r>
              <a:rPr b="1" i="0" lang="es-MX" sz="4800" u="none" cap="none" strike="noStrike">
                <a:solidFill>
                  <a:srgbClr val="38AA00"/>
                </a:solidFill>
                <a:latin typeface="Work Sans"/>
                <a:ea typeface="Work Sans"/>
                <a:cs typeface="Work Sans"/>
                <a:sym typeface="Work Sans"/>
              </a:rPr>
              <a:t>Requerimientos funcionales</a:t>
            </a:r>
            <a:endParaRPr b="1" i="0" sz="4800" u="none" cap="none" strike="noStrike">
              <a:solidFill>
                <a:srgbClr val="38AA00"/>
              </a:solidFill>
              <a:latin typeface="Work Sans"/>
              <a:ea typeface="Work Sans"/>
              <a:cs typeface="Work Sans"/>
              <a:sym typeface="Work Sans"/>
            </a:endParaRPr>
          </a:p>
        </p:txBody>
      </p:sp>
      <p:pic>
        <p:nvPicPr>
          <p:cNvPr id="195" name="Google Shape;195;g28a2baa40d7_0_184"/>
          <p:cNvPicPr preferRelativeResize="0"/>
          <p:nvPr/>
        </p:nvPicPr>
        <p:blipFill>
          <a:blip r:embed="rId3">
            <a:alphaModFix/>
          </a:blip>
          <a:stretch>
            <a:fillRect/>
          </a:stretch>
        </p:blipFill>
        <p:spPr>
          <a:xfrm>
            <a:off x="3587850" y="3664900"/>
            <a:ext cx="4305450" cy="3193100"/>
          </a:xfrm>
          <a:prstGeom prst="rect">
            <a:avLst/>
          </a:prstGeom>
          <a:noFill/>
          <a:ln>
            <a:noFill/>
          </a:ln>
        </p:spPr>
      </p:pic>
      <p:pic>
        <p:nvPicPr>
          <p:cNvPr id="196" name="Google Shape;196;g28a2baa40d7_0_184"/>
          <p:cNvPicPr preferRelativeResize="0"/>
          <p:nvPr/>
        </p:nvPicPr>
        <p:blipFill>
          <a:blip r:embed="rId4">
            <a:alphaModFix/>
          </a:blip>
          <a:stretch>
            <a:fillRect/>
          </a:stretch>
        </p:blipFill>
        <p:spPr>
          <a:xfrm>
            <a:off x="7803650" y="1208275"/>
            <a:ext cx="4305450" cy="2542872"/>
          </a:xfrm>
          <a:prstGeom prst="rect">
            <a:avLst/>
          </a:prstGeom>
          <a:noFill/>
          <a:ln>
            <a:noFill/>
          </a:ln>
        </p:spPr>
      </p:pic>
      <p:pic>
        <p:nvPicPr>
          <p:cNvPr id="197" name="Google Shape;197;g28a2baa40d7_0_184"/>
          <p:cNvPicPr preferRelativeResize="0"/>
          <p:nvPr/>
        </p:nvPicPr>
        <p:blipFill>
          <a:blip r:embed="rId5">
            <a:alphaModFix/>
          </a:blip>
          <a:stretch>
            <a:fillRect/>
          </a:stretch>
        </p:blipFill>
        <p:spPr>
          <a:xfrm>
            <a:off x="152400" y="972125"/>
            <a:ext cx="3590375" cy="2692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1dfb6817067_0_5"/>
          <p:cNvSpPr txBox="1"/>
          <p:nvPr/>
        </p:nvSpPr>
        <p:spPr>
          <a:xfrm>
            <a:off x="796425" y="307368"/>
            <a:ext cx="10044000" cy="9009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800"/>
              <a:buFont typeface="Work Sans Light"/>
              <a:buNone/>
            </a:pPr>
            <a:r>
              <a:rPr b="1" lang="es-MX" sz="4800">
                <a:solidFill>
                  <a:srgbClr val="38AA00"/>
                </a:solidFill>
                <a:latin typeface="Work Sans Light"/>
                <a:ea typeface="Work Sans Light"/>
                <a:cs typeface="Work Sans Light"/>
                <a:sym typeface="Work Sans Light"/>
              </a:rPr>
              <a:t>Historias de usuario</a:t>
            </a:r>
            <a:endParaRPr b="1" sz="4800">
              <a:solidFill>
                <a:srgbClr val="38AA00"/>
              </a:solidFill>
              <a:latin typeface="Work Sans Light"/>
              <a:ea typeface="Work Sans Light"/>
              <a:cs typeface="Work Sans Light"/>
              <a:sym typeface="Work Sans Light"/>
            </a:endParaRPr>
          </a:p>
        </p:txBody>
      </p:sp>
      <p:pic>
        <p:nvPicPr>
          <p:cNvPr id="203" name="Google Shape;203;g1dfb6817067_0_5"/>
          <p:cNvPicPr preferRelativeResize="0"/>
          <p:nvPr/>
        </p:nvPicPr>
        <p:blipFill>
          <a:blip r:embed="rId3">
            <a:alphaModFix/>
          </a:blip>
          <a:stretch>
            <a:fillRect/>
          </a:stretch>
        </p:blipFill>
        <p:spPr>
          <a:xfrm>
            <a:off x="1159338" y="1208278"/>
            <a:ext cx="9318175" cy="5198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e00381af4f_3_3"/>
          <p:cNvSpPr txBox="1"/>
          <p:nvPr>
            <p:ph type="title"/>
          </p:nvPr>
        </p:nvSpPr>
        <p:spPr>
          <a:xfrm>
            <a:off x="838200" y="72050"/>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s-MX"/>
              <a:t>Mockup</a:t>
            </a:r>
            <a:endParaRPr/>
          </a:p>
        </p:txBody>
      </p:sp>
      <p:pic>
        <p:nvPicPr>
          <p:cNvPr id="210" name="Google Shape;210;g1e00381af4f_3_3"/>
          <p:cNvPicPr preferRelativeResize="0"/>
          <p:nvPr/>
        </p:nvPicPr>
        <p:blipFill>
          <a:blip r:embed="rId3">
            <a:alphaModFix/>
          </a:blip>
          <a:stretch>
            <a:fillRect/>
          </a:stretch>
        </p:blipFill>
        <p:spPr>
          <a:xfrm>
            <a:off x="-1410675" y="1514975"/>
            <a:ext cx="4937949" cy="3072650"/>
          </a:xfrm>
          <a:prstGeom prst="rect">
            <a:avLst/>
          </a:prstGeom>
          <a:noFill/>
          <a:ln>
            <a:noFill/>
          </a:ln>
        </p:spPr>
      </p:pic>
      <p:pic>
        <p:nvPicPr>
          <p:cNvPr id="211" name="Google Shape;211;g1e00381af4f_3_3"/>
          <p:cNvPicPr preferRelativeResize="0"/>
          <p:nvPr/>
        </p:nvPicPr>
        <p:blipFill>
          <a:blip r:embed="rId4">
            <a:alphaModFix/>
          </a:blip>
          <a:stretch>
            <a:fillRect/>
          </a:stretch>
        </p:blipFill>
        <p:spPr>
          <a:xfrm>
            <a:off x="1592375" y="3868300"/>
            <a:ext cx="4771301" cy="2989699"/>
          </a:xfrm>
          <a:prstGeom prst="rect">
            <a:avLst/>
          </a:prstGeom>
          <a:noFill/>
          <a:ln>
            <a:noFill/>
          </a:ln>
        </p:spPr>
      </p:pic>
      <p:pic>
        <p:nvPicPr>
          <p:cNvPr id="212" name="Google Shape;212;g1e00381af4f_3_3"/>
          <p:cNvPicPr preferRelativeResize="0"/>
          <p:nvPr/>
        </p:nvPicPr>
        <p:blipFill>
          <a:blip r:embed="rId5">
            <a:alphaModFix/>
          </a:blip>
          <a:stretch>
            <a:fillRect/>
          </a:stretch>
        </p:blipFill>
        <p:spPr>
          <a:xfrm>
            <a:off x="5040950" y="1500650"/>
            <a:ext cx="4683950" cy="3101300"/>
          </a:xfrm>
          <a:prstGeom prst="rect">
            <a:avLst/>
          </a:prstGeom>
          <a:noFill/>
          <a:ln>
            <a:noFill/>
          </a:ln>
        </p:spPr>
      </p:pic>
      <p:pic>
        <p:nvPicPr>
          <p:cNvPr id="213" name="Google Shape;213;g1e00381af4f_3_3"/>
          <p:cNvPicPr preferRelativeResize="0"/>
          <p:nvPr/>
        </p:nvPicPr>
        <p:blipFill>
          <a:blip r:embed="rId6">
            <a:alphaModFix/>
          </a:blip>
          <a:stretch>
            <a:fillRect/>
          </a:stretch>
        </p:blipFill>
        <p:spPr>
          <a:xfrm>
            <a:off x="7287850" y="3789650"/>
            <a:ext cx="4757739" cy="2989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descr="Imagen que contiene Interfaz de usuario gráfica&#10;&#10;Descripción generada automáticamente" id="218" name="Google Shape;218;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txBox="1"/>
          <p:nvPr/>
        </p:nvSpPr>
        <p:spPr>
          <a:xfrm>
            <a:off x="2434496" y="301907"/>
            <a:ext cx="73326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MX" sz="3600" u="none" strike="noStrike">
                <a:solidFill>
                  <a:srgbClr val="40474B"/>
                </a:solidFill>
                <a:latin typeface="Work Sans Light"/>
                <a:ea typeface="Work Sans Light"/>
                <a:cs typeface="Work Sans Light"/>
                <a:sym typeface="Work Sans Light"/>
              </a:rPr>
              <a:t>PLANTEAMIENTO DEL PROBLEMA</a:t>
            </a:r>
            <a:endParaRPr sz="3600">
              <a:solidFill>
                <a:schemeClr val="dk1"/>
              </a:solidFill>
              <a:latin typeface="Work Sans Light"/>
              <a:ea typeface="Work Sans Light"/>
              <a:cs typeface="Work Sans Light"/>
              <a:sym typeface="Work Sans Light"/>
            </a:endParaRPr>
          </a:p>
        </p:txBody>
      </p:sp>
      <p:cxnSp>
        <p:nvCxnSpPr>
          <p:cNvPr id="108" name="Google Shape;108;p2"/>
          <p:cNvCxnSpPr/>
          <p:nvPr/>
        </p:nvCxnSpPr>
        <p:spPr>
          <a:xfrm>
            <a:off x="2526615" y="902188"/>
            <a:ext cx="7138800" cy="0"/>
          </a:xfrm>
          <a:prstGeom prst="straightConnector1">
            <a:avLst/>
          </a:prstGeom>
          <a:noFill/>
          <a:ln cap="flat" cmpd="sng" w="9525">
            <a:solidFill>
              <a:srgbClr val="38AA00"/>
            </a:solidFill>
            <a:prstDash val="solid"/>
            <a:miter lim="800000"/>
            <a:headEnd len="sm" w="sm" type="none"/>
            <a:tailEnd len="sm" w="sm" type="none"/>
          </a:ln>
        </p:spPr>
      </p:cxnSp>
      <p:sp>
        <p:nvSpPr>
          <p:cNvPr id="109" name="Google Shape;109;p2"/>
          <p:cNvSpPr txBox="1"/>
          <p:nvPr/>
        </p:nvSpPr>
        <p:spPr>
          <a:xfrm>
            <a:off x="252900" y="1388200"/>
            <a:ext cx="11686200" cy="4032900"/>
          </a:xfrm>
          <a:prstGeom prst="rect">
            <a:avLst/>
          </a:prstGeom>
          <a:noFill/>
          <a:ln>
            <a:noFill/>
          </a:ln>
        </p:spPr>
        <p:txBody>
          <a:bodyPr anchorCtr="0" anchor="t" bIns="45700" lIns="91425" spcFirstLastPara="1" rIns="91425" wrap="square" tIns="45700">
            <a:spAutoFit/>
          </a:bodyPr>
          <a:lstStyle/>
          <a:p>
            <a:pPr indent="0" lvl="0" marL="152400" rtl="0" algn="l">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0" lvl="0" marL="152400" rtl="0" algn="l">
              <a:spcBef>
                <a:spcPts val="0"/>
              </a:spcBef>
              <a:spcAft>
                <a:spcPts val="0"/>
              </a:spcAft>
              <a:buClr>
                <a:schemeClr val="dk1"/>
              </a:buClr>
              <a:buSzPts val="2400"/>
              <a:buFont typeface="Arial"/>
              <a:buNone/>
            </a:pPr>
            <a:r>
              <a:rPr lang="es-MX" sz="2000">
                <a:solidFill>
                  <a:schemeClr val="dk1"/>
                </a:solidFill>
              </a:rPr>
              <a:t>La empresa supermercado Santa Martha es un negocio de tipo autoservicio que cuenta con varias sedes distribuidas en Bogotá D.C; Las ganancias se derivan de la venta de sus productos y llevan a cabo el manejo de sus inventarios en la zona de la bodega de una forma empírica o tradicional, sin ningún tipo de modelo a seguir o sistema de apoyo.</a:t>
            </a:r>
            <a:endParaRPr sz="2000">
              <a:solidFill>
                <a:schemeClr val="dk1"/>
              </a:solidFill>
            </a:endParaRPr>
          </a:p>
          <a:p>
            <a:pPr indent="0" lvl="0" marL="152400" rtl="0" algn="l">
              <a:spcBef>
                <a:spcPts val="0"/>
              </a:spcBef>
              <a:spcAft>
                <a:spcPts val="0"/>
              </a:spcAft>
              <a:buClr>
                <a:schemeClr val="dk1"/>
              </a:buClr>
              <a:buSzPts val="2400"/>
              <a:buFont typeface="Arial"/>
              <a:buNone/>
            </a:pPr>
            <a:r>
              <a:t/>
            </a:r>
            <a:endParaRPr sz="2000">
              <a:solidFill>
                <a:schemeClr val="dk1"/>
              </a:solidFill>
            </a:endParaRPr>
          </a:p>
          <a:p>
            <a:pPr indent="0" lvl="0" marL="152400" rtl="0" algn="l">
              <a:spcBef>
                <a:spcPts val="0"/>
              </a:spcBef>
              <a:spcAft>
                <a:spcPts val="0"/>
              </a:spcAft>
              <a:buClr>
                <a:schemeClr val="dk1"/>
              </a:buClr>
              <a:buSzPts val="2400"/>
              <a:buFont typeface="Arial"/>
              <a:buNone/>
            </a:pPr>
            <a:r>
              <a:rPr lang="es-MX" sz="2000">
                <a:solidFill>
                  <a:schemeClr val="dk1"/>
                </a:solidFill>
              </a:rPr>
              <a:t>Este problema dentro de la bodega fue descubierto tras haber realizado un análisis en la empresa partiendo de la encuesta diseñada para el jefe, se suministró una breve información, donde se evidencia que la ausencia del sistema de gestión de inventario provoca falencias en el control, planeación y organización de los pedidos dificultando la optimización y la distribución  de los productos a las diferentes sedes y por ende la insatisfacción de las mismas generando inconformidad, disminución en las ventas y pérdida económica a la empresa, ya sea por extravío  de  productos, por robo o se dañan con el tiempo.</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3"/>
          <p:cNvSpPr txBox="1"/>
          <p:nvPr/>
        </p:nvSpPr>
        <p:spPr>
          <a:xfrm>
            <a:off x="1074000" y="2038203"/>
            <a:ext cx="9950400" cy="2994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800"/>
              <a:buFont typeface="Work Sans Light"/>
              <a:buNone/>
            </a:pPr>
            <a:r>
              <a:rPr b="1" lang="es-MX" sz="4800">
                <a:solidFill>
                  <a:srgbClr val="38AA00"/>
                </a:solidFill>
                <a:latin typeface="Work Sans Light"/>
                <a:ea typeface="Work Sans Light"/>
                <a:cs typeface="Work Sans Light"/>
                <a:sym typeface="Work Sans Light"/>
              </a:rPr>
              <a:t>¿De qué manera podemos mejorar la gestión del inventario dentro de la empresa SuperMercado Santa Martha?</a:t>
            </a:r>
            <a:endParaRPr b="1" sz="4800">
              <a:solidFill>
                <a:srgbClr val="38AA00"/>
              </a:solidFill>
              <a:latin typeface="Work Sans Light"/>
              <a:ea typeface="Work Sans Light"/>
              <a:cs typeface="Work Sans Light"/>
              <a:sym typeface="Work Sans Light"/>
            </a:endParaRPr>
          </a:p>
        </p:txBody>
      </p:sp>
      <p:sp>
        <p:nvSpPr>
          <p:cNvPr id="115" name="Google Shape;115;p3"/>
          <p:cNvSpPr txBox="1"/>
          <p:nvPr/>
        </p:nvSpPr>
        <p:spPr>
          <a:xfrm>
            <a:off x="2429771" y="677457"/>
            <a:ext cx="73326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3600">
                <a:solidFill>
                  <a:srgbClr val="40474B"/>
                </a:solidFill>
                <a:latin typeface="Work Sans Light"/>
                <a:ea typeface="Work Sans Light"/>
                <a:cs typeface="Work Sans Light"/>
                <a:sym typeface="Work Sans Light"/>
              </a:rPr>
              <a:t>PREGUNTA PROBLEMA</a:t>
            </a:r>
            <a:endParaRPr sz="3600">
              <a:solidFill>
                <a:schemeClr val="dk1"/>
              </a:solidFill>
              <a:latin typeface="Work Sans Light"/>
              <a:ea typeface="Work Sans Light"/>
              <a:cs typeface="Work Sans Light"/>
              <a:sym typeface="Work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1b8d10d92b_4_0"/>
          <p:cNvSpPr txBox="1"/>
          <p:nvPr>
            <p:ph type="title"/>
          </p:nvPr>
        </p:nvSpPr>
        <p:spPr>
          <a:xfrm>
            <a:off x="3641270" y="130629"/>
            <a:ext cx="4909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MX"/>
              <a:t>OBJETIVO GENERAL</a:t>
            </a:r>
            <a:endParaRPr/>
          </a:p>
        </p:txBody>
      </p:sp>
      <p:sp>
        <p:nvSpPr>
          <p:cNvPr id="121" name="Google Shape;121;g21b8d10d92b_4_0"/>
          <p:cNvSpPr txBox="1"/>
          <p:nvPr/>
        </p:nvSpPr>
        <p:spPr>
          <a:xfrm>
            <a:off x="1524450" y="2830925"/>
            <a:ext cx="9143100" cy="2062500"/>
          </a:xfrm>
          <a:prstGeom prst="rect">
            <a:avLst/>
          </a:prstGeom>
          <a:noFill/>
          <a:ln>
            <a:noFill/>
          </a:ln>
        </p:spPr>
        <p:txBody>
          <a:bodyPr anchorCtr="0" anchor="t" bIns="45700" lIns="91425" spcFirstLastPara="1" rIns="91425" wrap="square" tIns="45700">
            <a:spAutoFit/>
          </a:bodyPr>
          <a:lstStyle/>
          <a:p>
            <a:pPr indent="0" lvl="0" marL="152400" marR="0" rtl="0" algn="ctr">
              <a:spcBef>
                <a:spcPts val="0"/>
              </a:spcBef>
              <a:spcAft>
                <a:spcPts val="0"/>
              </a:spcAft>
              <a:buNone/>
            </a:pPr>
            <a:r>
              <a:rPr b="0" i="0" lang="es-MX" sz="3200" u="none" strike="noStrike">
                <a:solidFill>
                  <a:srgbClr val="000000"/>
                </a:solidFill>
                <a:latin typeface="Arial"/>
                <a:ea typeface="Arial"/>
                <a:cs typeface="Arial"/>
                <a:sym typeface="Arial"/>
              </a:rPr>
              <a:t>Desarrollar el sistema de información</a:t>
            </a:r>
            <a:r>
              <a:rPr lang="es-MX" sz="3200"/>
              <a:t> </a:t>
            </a:r>
            <a:r>
              <a:rPr b="0" i="0" lang="es-MX" sz="3200" u="none" strike="noStrike">
                <a:solidFill>
                  <a:srgbClr val="000000"/>
                </a:solidFill>
                <a:latin typeface="Arial"/>
                <a:ea typeface="Arial"/>
                <a:cs typeface="Arial"/>
                <a:sym typeface="Arial"/>
              </a:rPr>
              <a:t>orientado a la web para la</a:t>
            </a:r>
            <a:r>
              <a:rPr lang="es-MX"/>
              <a:t> </a:t>
            </a:r>
            <a:r>
              <a:rPr lang="es-MX" sz="3200"/>
              <a:t>g</a:t>
            </a:r>
            <a:r>
              <a:rPr lang="es-MX" sz="3200"/>
              <a:t>estión</a:t>
            </a:r>
            <a:r>
              <a:rPr b="0" i="0" lang="es-MX" sz="3200" u="none" strike="noStrike">
                <a:solidFill>
                  <a:srgbClr val="000000"/>
                </a:solidFill>
                <a:latin typeface="Arial"/>
                <a:ea typeface="Arial"/>
                <a:cs typeface="Arial"/>
                <a:sym typeface="Arial"/>
              </a:rPr>
              <a:t> de inventario de la empresa </a:t>
            </a:r>
            <a:r>
              <a:rPr lang="es-MX" sz="3200"/>
              <a:t>Supermercado</a:t>
            </a:r>
            <a:r>
              <a:rPr b="0" i="0" lang="es-MX" sz="3200" u="none" strike="noStrike">
                <a:solidFill>
                  <a:srgbClr val="000000"/>
                </a:solidFill>
                <a:latin typeface="Arial"/>
                <a:ea typeface="Arial"/>
                <a:cs typeface="Arial"/>
                <a:sym typeface="Arial"/>
              </a:rPr>
              <a:t> Santa Martha.</a:t>
            </a:r>
            <a:endParaRPr/>
          </a:p>
          <a:p>
            <a:pPr indent="0" lvl="0" marL="0" marR="0" rtl="0" algn="l">
              <a:spcBef>
                <a:spcPts val="0"/>
              </a:spcBef>
              <a:spcAft>
                <a:spcPts val="0"/>
              </a:spcAft>
              <a:buNone/>
            </a:pPr>
            <a:br>
              <a:rPr lang="es-MX" sz="1600">
                <a:solidFill>
                  <a:schemeClr val="dk1"/>
                </a:solidFill>
                <a:latin typeface="Calibri"/>
                <a:ea typeface="Calibri"/>
                <a:cs typeface="Calibri"/>
                <a:sym typeface="Calibri"/>
              </a:rPr>
            </a:br>
            <a:endParaRPr sz="1600">
              <a:solidFill>
                <a:schemeClr val="dk1"/>
              </a:solidFill>
              <a:latin typeface="Work Sans Light"/>
              <a:ea typeface="Work Sans Light"/>
              <a:cs typeface="Work Sans Light"/>
              <a:sym typeface="Work Sa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7"/>
          <p:cNvSpPr txBox="1"/>
          <p:nvPr>
            <p:ph type="title"/>
          </p:nvPr>
        </p:nvSpPr>
        <p:spPr>
          <a:xfrm>
            <a:off x="3173184" y="53011"/>
            <a:ext cx="584563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MX"/>
              <a:t>OBJETIVOS </a:t>
            </a:r>
            <a:r>
              <a:rPr lang="es-MX"/>
              <a:t>ESPECÍFICOS</a:t>
            </a:r>
            <a:endParaRPr/>
          </a:p>
        </p:txBody>
      </p:sp>
      <p:sp>
        <p:nvSpPr>
          <p:cNvPr id="127" name="Google Shape;127;p7"/>
          <p:cNvSpPr txBox="1"/>
          <p:nvPr/>
        </p:nvSpPr>
        <p:spPr>
          <a:xfrm>
            <a:off x="597477" y="2874375"/>
            <a:ext cx="4103700" cy="1515900"/>
          </a:xfrm>
          <a:prstGeom prst="rect">
            <a:avLst/>
          </a:prstGeom>
          <a:noFill/>
          <a:ln>
            <a:noFill/>
          </a:ln>
        </p:spPr>
        <p:txBody>
          <a:bodyPr anchorCtr="0" anchor="t" bIns="45700" lIns="91425" spcFirstLastPara="1" rIns="91425" wrap="square" tIns="45700">
            <a:spAutoFit/>
          </a:bodyPr>
          <a:lstStyle/>
          <a:p>
            <a:pPr indent="-228600" lvl="0" marL="457200" marR="317500" rtl="0" algn="l">
              <a:lnSpc>
                <a:spcPct val="115000"/>
              </a:lnSpc>
              <a:spcBef>
                <a:spcPts val="0"/>
              </a:spcBef>
              <a:spcAft>
                <a:spcPts val="0"/>
              </a:spcAft>
              <a:buClr>
                <a:srgbClr val="161513"/>
              </a:buClr>
              <a:buSzPts val="1700"/>
              <a:buNone/>
            </a:pPr>
            <a:r>
              <a:rPr lang="es-MX" sz="1700">
                <a:solidFill>
                  <a:srgbClr val="161513"/>
                </a:solidFill>
                <a:highlight>
                  <a:srgbClr val="FFFFFF"/>
                </a:highlight>
              </a:rPr>
              <a:t>implementar cambios según lo requieran las condiciones de la empresa</a:t>
            </a:r>
            <a:endParaRPr sz="1700">
              <a:solidFill>
                <a:srgbClr val="161513"/>
              </a:solidFill>
              <a:highlight>
                <a:srgbClr val="FFFFFF"/>
              </a:highlight>
            </a:endParaRPr>
          </a:p>
          <a:p>
            <a:pPr indent="0" lvl="0" marL="152400" marR="0" rtl="0" algn="l">
              <a:spcBef>
                <a:spcPts val="1900"/>
              </a:spcBef>
              <a:spcAft>
                <a:spcPts val="0"/>
              </a:spcAft>
              <a:buNone/>
            </a:pPr>
            <a:r>
              <a:t/>
            </a:r>
            <a:endParaRPr sz="1800">
              <a:latin typeface="Manjari"/>
              <a:ea typeface="Manjari"/>
              <a:cs typeface="Manjari"/>
              <a:sym typeface="Manjari"/>
            </a:endParaRPr>
          </a:p>
        </p:txBody>
      </p:sp>
      <p:sp>
        <p:nvSpPr>
          <p:cNvPr id="128" name="Google Shape;128;p7"/>
          <p:cNvSpPr txBox="1"/>
          <p:nvPr/>
        </p:nvSpPr>
        <p:spPr>
          <a:xfrm>
            <a:off x="1140280" y="2263162"/>
            <a:ext cx="835477"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MX" sz="4400" u="none" strike="noStrike">
                <a:solidFill>
                  <a:srgbClr val="A0A299"/>
                </a:solidFill>
                <a:latin typeface="Hammersmith One"/>
                <a:ea typeface="Hammersmith One"/>
                <a:cs typeface="Hammersmith One"/>
                <a:sym typeface="Hammersmith One"/>
              </a:rPr>
              <a:t>01</a:t>
            </a:r>
            <a:endParaRPr b="0" sz="4400">
              <a:solidFill>
                <a:schemeClr val="dk1"/>
              </a:solidFill>
              <a:latin typeface="Calibri"/>
              <a:ea typeface="Calibri"/>
              <a:cs typeface="Calibri"/>
              <a:sym typeface="Calibri"/>
            </a:endParaRPr>
          </a:p>
          <a:p>
            <a:pPr indent="0" lvl="0" marL="0" marR="0" rtl="0" algn="l">
              <a:spcBef>
                <a:spcPts val="0"/>
              </a:spcBef>
              <a:spcAft>
                <a:spcPts val="0"/>
              </a:spcAft>
              <a:buNone/>
            </a:pPr>
            <a:br>
              <a:rPr lang="es-MX"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129" name="Google Shape;129;p7"/>
          <p:cNvSpPr txBox="1"/>
          <p:nvPr/>
        </p:nvSpPr>
        <p:spPr>
          <a:xfrm>
            <a:off x="1064079" y="4013775"/>
            <a:ext cx="987877"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MX" sz="4400" u="none" strike="noStrike">
                <a:solidFill>
                  <a:srgbClr val="A0A299"/>
                </a:solidFill>
                <a:latin typeface="Hammersmith One"/>
                <a:ea typeface="Hammersmith One"/>
                <a:cs typeface="Hammersmith One"/>
                <a:sym typeface="Hammersmith One"/>
              </a:rPr>
              <a:t>03</a:t>
            </a:r>
            <a:endParaRPr b="0" sz="4400">
              <a:solidFill>
                <a:schemeClr val="dk1"/>
              </a:solidFill>
              <a:latin typeface="Calibri"/>
              <a:ea typeface="Calibri"/>
              <a:cs typeface="Calibri"/>
              <a:sym typeface="Calibri"/>
            </a:endParaRPr>
          </a:p>
          <a:p>
            <a:pPr indent="0" lvl="0" marL="0" marR="0" rtl="0" algn="l">
              <a:spcBef>
                <a:spcPts val="0"/>
              </a:spcBef>
              <a:spcAft>
                <a:spcPts val="0"/>
              </a:spcAft>
              <a:buNone/>
            </a:pPr>
            <a:br>
              <a:rPr lang="es-MX"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130" name="Google Shape;130;p7"/>
          <p:cNvSpPr txBox="1"/>
          <p:nvPr/>
        </p:nvSpPr>
        <p:spPr>
          <a:xfrm>
            <a:off x="5060495" y="2251409"/>
            <a:ext cx="987877"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MX" sz="4400" u="none" strike="noStrike">
                <a:solidFill>
                  <a:srgbClr val="A0A299"/>
                </a:solidFill>
                <a:latin typeface="Hammersmith One"/>
                <a:ea typeface="Hammersmith One"/>
                <a:cs typeface="Hammersmith One"/>
                <a:sym typeface="Hammersmith One"/>
              </a:rPr>
              <a:t>02</a:t>
            </a:r>
            <a:endParaRPr b="0" sz="4400">
              <a:solidFill>
                <a:schemeClr val="dk1"/>
              </a:solidFill>
              <a:latin typeface="Calibri"/>
              <a:ea typeface="Calibri"/>
              <a:cs typeface="Calibri"/>
              <a:sym typeface="Calibri"/>
            </a:endParaRPr>
          </a:p>
          <a:p>
            <a:pPr indent="0" lvl="0" marL="0" marR="0" rtl="0" algn="l">
              <a:spcBef>
                <a:spcPts val="0"/>
              </a:spcBef>
              <a:spcAft>
                <a:spcPts val="0"/>
              </a:spcAft>
              <a:buNone/>
            </a:pPr>
            <a:br>
              <a:rPr lang="es-MX"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131" name="Google Shape;131;p7"/>
          <p:cNvSpPr txBox="1"/>
          <p:nvPr/>
        </p:nvSpPr>
        <p:spPr>
          <a:xfrm>
            <a:off x="1064067" y="4796237"/>
            <a:ext cx="3486900" cy="1169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latin typeface="Manjari"/>
                <a:ea typeface="Manjari"/>
                <a:cs typeface="Manjari"/>
                <a:sym typeface="Manjari"/>
              </a:rPr>
              <a:t>Gestionar la actividad de sistema con registro de movimientos y usuario</a:t>
            </a:r>
            <a:br>
              <a:rPr lang="es-MX" sz="1600">
                <a:solidFill>
                  <a:schemeClr val="dk1"/>
                </a:solidFill>
                <a:latin typeface="Calibri"/>
                <a:ea typeface="Calibri"/>
                <a:cs typeface="Calibri"/>
                <a:sym typeface="Calibri"/>
              </a:rPr>
            </a:br>
            <a:endParaRPr sz="1600">
              <a:solidFill>
                <a:schemeClr val="dk1"/>
              </a:solidFill>
              <a:latin typeface="Work Sans Light"/>
              <a:ea typeface="Work Sans Light"/>
              <a:cs typeface="Work Sans Light"/>
              <a:sym typeface="Work Sans Light"/>
            </a:endParaRPr>
          </a:p>
        </p:txBody>
      </p:sp>
      <p:sp>
        <p:nvSpPr>
          <p:cNvPr id="132" name="Google Shape;132;p7"/>
          <p:cNvSpPr txBox="1"/>
          <p:nvPr/>
        </p:nvSpPr>
        <p:spPr>
          <a:xfrm>
            <a:off x="4590550" y="3015925"/>
            <a:ext cx="4428300" cy="1542300"/>
          </a:xfrm>
          <a:prstGeom prst="rect">
            <a:avLst/>
          </a:prstGeom>
          <a:noFill/>
          <a:ln>
            <a:noFill/>
          </a:ln>
        </p:spPr>
        <p:txBody>
          <a:bodyPr anchorCtr="0" anchor="t" bIns="45700" lIns="91425" spcFirstLastPara="1" rIns="91425" wrap="square" tIns="45700">
            <a:spAutoFit/>
          </a:bodyPr>
          <a:lstStyle/>
          <a:p>
            <a:pPr indent="-228600" lvl="0" marL="457200" marR="317500" rtl="0" algn="l">
              <a:lnSpc>
                <a:spcPct val="115000"/>
              </a:lnSpc>
              <a:spcBef>
                <a:spcPts val="0"/>
              </a:spcBef>
              <a:spcAft>
                <a:spcPts val="0"/>
              </a:spcAft>
              <a:buClr>
                <a:srgbClr val="161513"/>
              </a:buClr>
              <a:buSzPts val="1700"/>
              <a:buNone/>
            </a:pPr>
            <a:r>
              <a:rPr lang="es-MX" sz="1700">
                <a:solidFill>
                  <a:srgbClr val="161513"/>
                </a:solidFill>
                <a:highlight>
                  <a:srgbClr val="FFFFFF"/>
                </a:highlight>
              </a:rPr>
              <a:t>Notific</a:t>
            </a:r>
            <a:r>
              <a:rPr lang="es-MX" sz="1700">
                <a:solidFill>
                  <a:srgbClr val="161513"/>
                </a:solidFill>
                <a:highlight>
                  <a:srgbClr val="FFFFFF"/>
                </a:highlight>
              </a:rPr>
              <a:t>ar mediante un aviso los productos cercanos a su fecha de caducidad </a:t>
            </a:r>
            <a:endParaRPr sz="1700">
              <a:solidFill>
                <a:srgbClr val="161513"/>
              </a:solidFill>
              <a:highlight>
                <a:srgbClr val="FFFFFF"/>
              </a:highlight>
            </a:endParaRPr>
          </a:p>
          <a:p>
            <a:pPr indent="-228600" lvl="0" marL="457200" marR="317500" rtl="0" algn="l">
              <a:lnSpc>
                <a:spcPct val="115000"/>
              </a:lnSpc>
              <a:spcBef>
                <a:spcPts val="0"/>
              </a:spcBef>
              <a:spcAft>
                <a:spcPts val="0"/>
              </a:spcAft>
              <a:buClr>
                <a:srgbClr val="161513"/>
              </a:buClr>
              <a:buSzPts val="1700"/>
              <a:buNone/>
            </a:pPr>
            <a:br>
              <a:rPr lang="es-MX" sz="1600">
                <a:solidFill>
                  <a:schemeClr val="dk1"/>
                </a:solidFill>
                <a:latin typeface="Calibri"/>
                <a:ea typeface="Calibri"/>
                <a:cs typeface="Calibri"/>
                <a:sym typeface="Calibri"/>
              </a:rPr>
            </a:br>
            <a:endParaRPr sz="1600">
              <a:solidFill>
                <a:schemeClr val="dk1"/>
              </a:solidFill>
              <a:latin typeface="Work Sans Light"/>
              <a:ea typeface="Work Sans Light"/>
              <a:cs typeface="Work Sans Light"/>
              <a:sym typeface="Work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211f5589d46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1e10d7d05f6_0_3"/>
          <p:cNvSpPr txBox="1"/>
          <p:nvPr/>
        </p:nvSpPr>
        <p:spPr>
          <a:xfrm>
            <a:off x="2434496" y="301907"/>
            <a:ext cx="73326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3600">
                <a:solidFill>
                  <a:srgbClr val="40474B"/>
                </a:solidFill>
                <a:latin typeface="Work Sans Light"/>
                <a:ea typeface="Work Sans Light"/>
                <a:cs typeface="Work Sans Light"/>
                <a:sym typeface="Work Sans Light"/>
              </a:rPr>
              <a:t>JUSTIFICACIÓN</a:t>
            </a:r>
            <a:endParaRPr sz="3600">
              <a:solidFill>
                <a:schemeClr val="dk1"/>
              </a:solidFill>
              <a:latin typeface="Work Sans Light"/>
              <a:ea typeface="Work Sans Light"/>
              <a:cs typeface="Work Sans Light"/>
              <a:sym typeface="Work Sans Light"/>
            </a:endParaRPr>
          </a:p>
        </p:txBody>
      </p:sp>
      <p:cxnSp>
        <p:nvCxnSpPr>
          <p:cNvPr id="145" name="Google Shape;145;g1e10d7d05f6_0_3"/>
          <p:cNvCxnSpPr/>
          <p:nvPr/>
        </p:nvCxnSpPr>
        <p:spPr>
          <a:xfrm>
            <a:off x="2526615" y="902188"/>
            <a:ext cx="7138800" cy="0"/>
          </a:xfrm>
          <a:prstGeom prst="straightConnector1">
            <a:avLst/>
          </a:prstGeom>
          <a:noFill/>
          <a:ln cap="flat" cmpd="sng" w="9525">
            <a:solidFill>
              <a:srgbClr val="38AA00"/>
            </a:solidFill>
            <a:prstDash val="solid"/>
            <a:miter lim="800000"/>
            <a:headEnd len="sm" w="sm" type="none"/>
            <a:tailEnd len="sm" w="sm" type="none"/>
          </a:ln>
        </p:spPr>
      </p:cxnSp>
      <p:sp>
        <p:nvSpPr>
          <p:cNvPr id="146" name="Google Shape;146;g1e10d7d05f6_0_3"/>
          <p:cNvSpPr txBox="1"/>
          <p:nvPr/>
        </p:nvSpPr>
        <p:spPr>
          <a:xfrm>
            <a:off x="252900" y="948400"/>
            <a:ext cx="11686200" cy="5664300"/>
          </a:xfrm>
          <a:prstGeom prst="rect">
            <a:avLst/>
          </a:prstGeom>
          <a:noFill/>
          <a:ln>
            <a:noFill/>
          </a:ln>
        </p:spPr>
        <p:txBody>
          <a:bodyPr anchorCtr="0" anchor="t" bIns="45700" lIns="91425" spcFirstLastPara="1" rIns="91425" wrap="square" tIns="45700">
            <a:spAutoFit/>
          </a:bodyPr>
          <a:lstStyle/>
          <a:p>
            <a:pPr indent="0" lvl="0" marL="152400" rtl="0" algn="l">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0" lvl="0" marL="152400" rtl="0" algn="just">
              <a:spcBef>
                <a:spcPts val="0"/>
              </a:spcBef>
              <a:spcAft>
                <a:spcPts val="0"/>
              </a:spcAft>
              <a:buClr>
                <a:schemeClr val="dk1"/>
              </a:buClr>
              <a:buFont typeface="Arial"/>
              <a:buNone/>
            </a:pPr>
            <a:r>
              <a:rPr lang="es-MX" sz="2300">
                <a:solidFill>
                  <a:schemeClr val="dk1"/>
                </a:solidFill>
              </a:rPr>
              <a:t>A través del reconocimiento por medio de las técnicas de recolección encontramos la </a:t>
            </a:r>
            <a:r>
              <a:rPr lang="es-MX" sz="2400">
                <a:solidFill>
                  <a:schemeClr val="dk1"/>
                </a:solidFill>
              </a:rPr>
              <a:t>problemática la cual surge al llevar a cabo la gestión de inventario</a:t>
            </a:r>
            <a:r>
              <a:rPr lang="es-MX" sz="2300">
                <a:solidFill>
                  <a:schemeClr val="dk1"/>
                </a:solidFill>
              </a:rPr>
              <a:t> y por su poco presupuesto para la adquisición de un software de los que se encuentran en el mercado, debido a su elevado costo, tanto en compra como en arriendo.</a:t>
            </a:r>
            <a:endParaRPr sz="2300">
              <a:solidFill>
                <a:schemeClr val="dk1"/>
              </a:solidFill>
            </a:endParaRPr>
          </a:p>
          <a:p>
            <a:pPr indent="0" lvl="0" marL="152400" rtl="0" algn="just">
              <a:spcBef>
                <a:spcPts val="0"/>
              </a:spcBef>
              <a:spcAft>
                <a:spcPts val="0"/>
              </a:spcAft>
              <a:buClr>
                <a:schemeClr val="dk1"/>
              </a:buClr>
              <a:buFont typeface="Arial"/>
              <a:buNone/>
            </a:pPr>
            <a:r>
              <a:t/>
            </a:r>
            <a:endParaRPr sz="2300">
              <a:solidFill>
                <a:schemeClr val="dk1"/>
              </a:solidFill>
            </a:endParaRPr>
          </a:p>
          <a:p>
            <a:pPr indent="0" lvl="0" marL="152400" rtl="0" algn="just">
              <a:spcBef>
                <a:spcPts val="0"/>
              </a:spcBef>
              <a:spcAft>
                <a:spcPts val="0"/>
              </a:spcAft>
              <a:buNone/>
            </a:pPr>
            <a:r>
              <a:rPr lang="es-MX" sz="2300">
                <a:solidFill>
                  <a:schemeClr val="dk1"/>
                </a:solidFill>
              </a:rPr>
              <a:t>Es necesario construir y diseñar un sistema que apoyara al propietario de la empresa, dando una mejora en la eficiencia así </a:t>
            </a:r>
            <a:r>
              <a:rPr lang="es-MX" sz="2300">
                <a:solidFill>
                  <a:srgbClr val="161513"/>
                </a:solidFill>
                <a:highlight>
                  <a:schemeClr val="lt1"/>
                </a:highlight>
              </a:rPr>
              <a:t>reducir el tiempo de la realización del inventario y los errores </a:t>
            </a:r>
            <a:r>
              <a:rPr lang="es-MX" sz="2300">
                <a:solidFill>
                  <a:schemeClr val="dk1"/>
                </a:solidFill>
              </a:rPr>
              <a:t>en los procesos de registro de nuevos productos, eliminación y actualización de estos en el sistema, </a:t>
            </a:r>
            <a:r>
              <a:rPr lang="es-MX" sz="2300">
                <a:solidFill>
                  <a:srgbClr val="161513"/>
                </a:solidFill>
                <a:highlight>
                  <a:schemeClr val="lt1"/>
                </a:highlight>
              </a:rPr>
              <a:t>simplificando  drásticamente la implementación, la supervisión y  el parcheo </a:t>
            </a:r>
            <a:r>
              <a:rPr lang="es-MX" sz="2300">
                <a:solidFill>
                  <a:schemeClr val="dk1"/>
                </a:solidFill>
              </a:rPr>
              <a:t>entre otros.</a:t>
            </a:r>
            <a:endParaRPr sz="2300">
              <a:solidFill>
                <a:schemeClr val="dk1"/>
              </a:solidFill>
            </a:endParaRPr>
          </a:p>
          <a:p>
            <a:pPr indent="0" lvl="0" marL="152400" rtl="0" algn="just">
              <a:spcBef>
                <a:spcPts val="0"/>
              </a:spcBef>
              <a:spcAft>
                <a:spcPts val="0"/>
              </a:spcAft>
              <a:buClr>
                <a:schemeClr val="dk1"/>
              </a:buClr>
              <a:buFont typeface="Arial"/>
              <a:buNone/>
            </a:pPr>
            <a:r>
              <a:t/>
            </a:r>
            <a:endParaRPr sz="2300">
              <a:solidFill>
                <a:schemeClr val="dk1"/>
              </a:solidFill>
            </a:endParaRPr>
          </a:p>
          <a:p>
            <a:pPr indent="0" lvl="0" marL="152400" rtl="0" algn="just">
              <a:spcBef>
                <a:spcPts val="0"/>
              </a:spcBef>
              <a:spcAft>
                <a:spcPts val="0"/>
              </a:spcAft>
              <a:buClr>
                <a:schemeClr val="dk1"/>
              </a:buClr>
              <a:buFont typeface="Arial"/>
              <a:buNone/>
            </a:pPr>
            <a:r>
              <a:rPr lang="es-MX" sz="2300">
                <a:solidFill>
                  <a:schemeClr val="dk1"/>
                </a:solidFill>
              </a:rPr>
              <a:t>Ya con el sistema implementado se podrá realizar un seguimiento constante de usuarios y movimientos que este realice haciendo más confiable el programa también logrará disminuir la pérdida de productos, ya sea por robo o que se dañen con el tiempo, por ende, beneficiará a la empresa a no tener perdida de dinero.</a:t>
            </a:r>
            <a:endParaRPr sz="2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8"/>
          <p:cNvSpPr/>
          <p:nvPr/>
        </p:nvSpPr>
        <p:spPr>
          <a:xfrm>
            <a:off x="6095999" y="1939986"/>
            <a:ext cx="3890282" cy="1845127"/>
          </a:xfrm>
          <a:prstGeom prst="roundRect">
            <a:avLst>
              <a:gd fmla="val 16667" name="adj"/>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b="0" i="0" sz="1800" u="none" strike="noStrike">
              <a:solidFill>
                <a:srgbClr val="000000"/>
              </a:solidFill>
              <a:latin typeface="Courier New"/>
              <a:ea typeface="Courier New"/>
              <a:cs typeface="Courier New"/>
              <a:sym typeface="Courier New"/>
            </a:endParaRPr>
          </a:p>
          <a:p>
            <a:pPr indent="0" lvl="0" marL="0" marR="0" rtl="0" algn="just">
              <a:spcBef>
                <a:spcPts val="0"/>
              </a:spcBef>
              <a:spcAft>
                <a:spcPts val="0"/>
              </a:spcAft>
              <a:buNone/>
            </a:pPr>
            <a:r>
              <a:t/>
            </a:r>
            <a:endParaRPr sz="1800">
              <a:solidFill>
                <a:srgbClr val="000000"/>
              </a:solidFill>
              <a:latin typeface="Courier New"/>
              <a:ea typeface="Courier New"/>
              <a:cs typeface="Courier New"/>
              <a:sym typeface="Courier New"/>
            </a:endParaRPr>
          </a:p>
          <a:p>
            <a:pPr indent="0" lvl="0" marL="0" marR="0" rtl="0" algn="just">
              <a:spcBef>
                <a:spcPts val="0"/>
              </a:spcBef>
              <a:spcAft>
                <a:spcPts val="0"/>
              </a:spcAft>
              <a:buNone/>
            </a:pPr>
            <a:r>
              <a:rPr b="0" i="0" lang="es-MX" sz="1800" u="none" strike="noStrike">
                <a:solidFill>
                  <a:srgbClr val="000000"/>
                </a:solidFill>
                <a:latin typeface="Courier New"/>
                <a:ea typeface="Courier New"/>
                <a:cs typeface="Courier New"/>
                <a:sym typeface="Courier New"/>
              </a:rPr>
              <a:t>El tiempo requerido para realizar este proyecto es de un 1 año, el cual tiene como inicio y fin</a:t>
            </a:r>
            <a:endParaRPr b="0" sz="1800">
              <a:solidFill>
                <a:schemeClr val="lt1"/>
              </a:solidFill>
              <a:latin typeface="Calibri"/>
              <a:ea typeface="Calibri"/>
              <a:cs typeface="Calibri"/>
              <a:sym typeface="Calibri"/>
            </a:endParaRPr>
          </a:p>
          <a:p>
            <a:pPr indent="0" lvl="0" marL="0" marR="0" rtl="0" algn="ctr">
              <a:spcBef>
                <a:spcPts val="0"/>
              </a:spcBef>
              <a:spcAft>
                <a:spcPts val="0"/>
              </a:spcAft>
              <a:buNone/>
            </a:pPr>
            <a:r>
              <a:rPr b="0" i="0" lang="es-MX" sz="1800" u="none" strike="noStrike">
                <a:solidFill>
                  <a:srgbClr val="000000"/>
                </a:solidFill>
                <a:latin typeface="Courier New"/>
                <a:ea typeface="Courier New"/>
                <a:cs typeface="Courier New"/>
                <a:sym typeface="Courier New"/>
              </a:rPr>
              <a:t> </a:t>
            </a:r>
            <a:r>
              <a:rPr b="1" i="0" lang="es-MX" sz="1800" u="none" strike="noStrike">
                <a:solidFill>
                  <a:srgbClr val="000000"/>
                </a:solidFill>
                <a:latin typeface="Courier New"/>
                <a:ea typeface="Courier New"/>
                <a:cs typeface="Courier New"/>
                <a:sym typeface="Courier New"/>
              </a:rPr>
              <a:t>23/02/2023 al 23/02/2024</a:t>
            </a:r>
            <a:endParaRPr b="0" sz="1800">
              <a:solidFill>
                <a:schemeClr val="lt1"/>
              </a:solidFill>
              <a:latin typeface="Calibri"/>
              <a:ea typeface="Calibri"/>
              <a:cs typeface="Calibri"/>
              <a:sym typeface="Calibri"/>
            </a:endParaRPr>
          </a:p>
          <a:p>
            <a:pPr indent="0" lvl="0" marL="0" marR="0" rtl="0" algn="l">
              <a:spcBef>
                <a:spcPts val="0"/>
              </a:spcBef>
              <a:spcAft>
                <a:spcPts val="0"/>
              </a:spcAft>
              <a:buNone/>
            </a:pPr>
            <a:br>
              <a:rPr lang="es-MX" sz="1800">
                <a:solidFill>
                  <a:schemeClr val="lt1"/>
                </a:solidFill>
                <a:latin typeface="Calibri"/>
                <a:ea typeface="Calibri"/>
                <a:cs typeface="Calibri"/>
                <a:sym typeface="Calibri"/>
              </a:rPr>
            </a:br>
            <a:endParaRPr sz="1800">
              <a:solidFill>
                <a:schemeClr val="lt1"/>
              </a:solidFill>
              <a:latin typeface="Calibri"/>
              <a:ea typeface="Calibri"/>
              <a:cs typeface="Calibri"/>
              <a:sym typeface="Calibri"/>
            </a:endParaRPr>
          </a:p>
        </p:txBody>
      </p:sp>
      <p:sp>
        <p:nvSpPr>
          <p:cNvPr id="153" name="Google Shape;153;p8"/>
          <p:cNvSpPr txBox="1"/>
          <p:nvPr/>
        </p:nvSpPr>
        <p:spPr>
          <a:xfrm>
            <a:off x="3179175" y="677457"/>
            <a:ext cx="583364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MX" sz="3600" u="none" strike="noStrike">
                <a:solidFill>
                  <a:srgbClr val="40474B"/>
                </a:solidFill>
                <a:latin typeface="Work Sans Light"/>
                <a:ea typeface="Work Sans Light"/>
                <a:cs typeface="Work Sans Light"/>
                <a:sym typeface="Work Sans Light"/>
              </a:rPr>
              <a:t>DELIMITACIÓN Y ALCANCE</a:t>
            </a:r>
            <a:endParaRPr sz="3600">
              <a:solidFill>
                <a:schemeClr val="dk1"/>
              </a:solidFill>
              <a:latin typeface="Work Sans Light"/>
              <a:ea typeface="Work Sans Light"/>
              <a:cs typeface="Work Sans Light"/>
              <a:sym typeface="Work Sans Light"/>
            </a:endParaRPr>
          </a:p>
        </p:txBody>
      </p:sp>
      <p:cxnSp>
        <p:nvCxnSpPr>
          <p:cNvPr id="154" name="Google Shape;154;p8"/>
          <p:cNvCxnSpPr/>
          <p:nvPr/>
        </p:nvCxnSpPr>
        <p:spPr>
          <a:xfrm>
            <a:off x="2531340" y="1323788"/>
            <a:ext cx="7138772" cy="0"/>
          </a:xfrm>
          <a:prstGeom prst="straightConnector1">
            <a:avLst/>
          </a:prstGeom>
          <a:noFill/>
          <a:ln cap="flat" cmpd="sng" w="9525">
            <a:solidFill>
              <a:srgbClr val="38AA00"/>
            </a:solidFill>
            <a:prstDash val="solid"/>
            <a:miter lim="800000"/>
            <a:headEnd len="sm" w="sm" type="none"/>
            <a:tailEnd len="sm" w="sm" type="none"/>
          </a:ln>
        </p:spPr>
      </p:cxnSp>
      <p:sp>
        <p:nvSpPr>
          <p:cNvPr id="155" name="Google Shape;155;p8"/>
          <p:cNvSpPr/>
          <p:nvPr/>
        </p:nvSpPr>
        <p:spPr>
          <a:xfrm>
            <a:off x="6095999" y="3911687"/>
            <a:ext cx="3943350" cy="1868626"/>
          </a:xfrm>
          <a:prstGeom prst="roundRect">
            <a:avLst>
              <a:gd fmla="val 16667" name="adj"/>
            </a:avLst>
          </a:prstGeom>
          <a:solidFill>
            <a:srgbClr val="A8D08C"/>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MX" sz="1800" u="none" strike="noStrike">
                <a:solidFill>
                  <a:srgbClr val="000000"/>
                </a:solidFill>
                <a:latin typeface="Courier New"/>
                <a:ea typeface="Courier New"/>
                <a:cs typeface="Courier New"/>
                <a:sym typeface="Courier New"/>
              </a:rPr>
              <a:t>Un sistema automatizado con eficacia seguridad y de fácil manejo.</a:t>
            </a:r>
            <a:endParaRPr sz="1800">
              <a:solidFill>
                <a:schemeClr val="lt1"/>
              </a:solidFill>
              <a:latin typeface="Calibri"/>
              <a:ea typeface="Calibri"/>
              <a:cs typeface="Calibri"/>
              <a:sym typeface="Calibri"/>
            </a:endParaRPr>
          </a:p>
        </p:txBody>
      </p:sp>
      <p:sp>
        <p:nvSpPr>
          <p:cNvPr id="156" name="Google Shape;156;p8"/>
          <p:cNvSpPr/>
          <p:nvPr/>
        </p:nvSpPr>
        <p:spPr>
          <a:xfrm>
            <a:off x="1841047" y="1939986"/>
            <a:ext cx="4254952" cy="1845108"/>
          </a:xfrm>
          <a:prstGeom prst="roundRect">
            <a:avLst>
              <a:gd fmla="val 16667" name="adj"/>
            </a:avLst>
          </a:prstGeom>
          <a:solidFill>
            <a:srgbClr val="F4B081"/>
          </a:solid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strike="noStrike">
              <a:solidFill>
                <a:srgbClr val="000000"/>
              </a:solidFill>
              <a:latin typeface="Courier New"/>
              <a:ea typeface="Courier New"/>
              <a:cs typeface="Courier New"/>
              <a:sym typeface="Courier New"/>
            </a:endParaRPr>
          </a:p>
          <a:p>
            <a:pPr indent="0" lvl="0" marL="0" marR="0" rtl="0" algn="ctr">
              <a:spcBef>
                <a:spcPts val="0"/>
              </a:spcBef>
              <a:spcAft>
                <a:spcPts val="0"/>
              </a:spcAft>
              <a:buNone/>
            </a:pPr>
            <a:r>
              <a:t/>
            </a:r>
            <a:endParaRPr sz="1800">
              <a:solidFill>
                <a:srgbClr val="000000"/>
              </a:solidFill>
              <a:latin typeface="Courier New"/>
              <a:ea typeface="Courier New"/>
              <a:cs typeface="Courier New"/>
              <a:sym typeface="Courier New"/>
            </a:endParaRPr>
          </a:p>
          <a:p>
            <a:pPr indent="0" lvl="0" marL="0" marR="0" rtl="0" algn="ctr">
              <a:spcBef>
                <a:spcPts val="0"/>
              </a:spcBef>
              <a:spcAft>
                <a:spcPts val="0"/>
              </a:spcAft>
              <a:buNone/>
            </a:pPr>
            <a:r>
              <a:rPr b="0" i="0" lang="es-MX" sz="1800" u="none" strike="noStrike">
                <a:solidFill>
                  <a:srgbClr val="000000"/>
                </a:solidFill>
                <a:latin typeface="Courier New"/>
                <a:ea typeface="Courier New"/>
                <a:cs typeface="Courier New"/>
                <a:sym typeface="Courier New"/>
              </a:rPr>
              <a:t>La empresa </a:t>
            </a:r>
            <a:r>
              <a:rPr b="1" i="0" lang="es-MX" sz="1800" u="none" strike="noStrike">
                <a:solidFill>
                  <a:srgbClr val="000000"/>
                </a:solidFill>
                <a:latin typeface="Courier New"/>
                <a:ea typeface="Courier New"/>
                <a:cs typeface="Courier New"/>
                <a:sym typeface="Courier New"/>
              </a:rPr>
              <a:t>Supermercado Santa Martha</a:t>
            </a:r>
            <a:r>
              <a:rPr b="0" i="0" lang="es-MX" sz="1800" u="none" strike="noStrike">
                <a:solidFill>
                  <a:srgbClr val="000000"/>
                </a:solidFill>
                <a:latin typeface="Courier New"/>
                <a:ea typeface="Courier New"/>
                <a:cs typeface="Courier New"/>
                <a:sym typeface="Courier New"/>
              </a:rPr>
              <a:t> ubicado en la</a:t>
            </a:r>
            <a:endParaRPr b="0" sz="1800">
              <a:solidFill>
                <a:schemeClr val="lt1"/>
              </a:solidFill>
              <a:latin typeface="Calibri"/>
              <a:ea typeface="Calibri"/>
              <a:cs typeface="Calibri"/>
              <a:sym typeface="Calibri"/>
            </a:endParaRPr>
          </a:p>
          <a:p>
            <a:pPr indent="0" lvl="0" marL="0" marR="0" rtl="0" algn="ctr">
              <a:spcBef>
                <a:spcPts val="0"/>
              </a:spcBef>
              <a:spcAft>
                <a:spcPts val="0"/>
              </a:spcAft>
              <a:buNone/>
            </a:pPr>
            <a:r>
              <a:rPr b="0" i="0" lang="es-MX" sz="1800" u="none" strike="noStrike">
                <a:solidFill>
                  <a:srgbClr val="000000"/>
                </a:solidFill>
                <a:latin typeface="Courier New"/>
                <a:ea typeface="Courier New"/>
                <a:cs typeface="Courier New"/>
                <a:sym typeface="Courier New"/>
              </a:rPr>
              <a:t>Carrera 96</a:t>
            </a:r>
            <a:endParaRPr b="0" sz="1800">
              <a:solidFill>
                <a:schemeClr val="lt1"/>
              </a:solidFill>
              <a:latin typeface="Calibri"/>
              <a:ea typeface="Calibri"/>
              <a:cs typeface="Calibri"/>
              <a:sym typeface="Calibri"/>
            </a:endParaRPr>
          </a:p>
          <a:p>
            <a:pPr indent="0" lvl="0" marL="0" marR="0" rtl="0" algn="ctr">
              <a:spcBef>
                <a:spcPts val="0"/>
              </a:spcBef>
              <a:spcAft>
                <a:spcPts val="0"/>
              </a:spcAft>
              <a:buNone/>
            </a:pPr>
            <a:r>
              <a:rPr b="0" i="0" lang="es-MX" sz="1800" u="none" strike="noStrike">
                <a:solidFill>
                  <a:srgbClr val="000000"/>
                </a:solidFill>
                <a:latin typeface="Courier New"/>
                <a:ea typeface="Courier New"/>
                <a:cs typeface="Courier New"/>
                <a:sym typeface="Courier New"/>
              </a:rPr>
              <a:t>Calle 128</a:t>
            </a:r>
            <a:endParaRPr b="0" sz="1800">
              <a:solidFill>
                <a:schemeClr val="lt1"/>
              </a:solidFill>
              <a:latin typeface="Calibri"/>
              <a:ea typeface="Calibri"/>
              <a:cs typeface="Calibri"/>
              <a:sym typeface="Calibri"/>
            </a:endParaRPr>
          </a:p>
          <a:p>
            <a:pPr indent="0" lvl="0" marL="0" marR="0" rtl="0" algn="l">
              <a:spcBef>
                <a:spcPts val="0"/>
              </a:spcBef>
              <a:spcAft>
                <a:spcPts val="0"/>
              </a:spcAft>
              <a:buNone/>
            </a:pPr>
            <a:br>
              <a:rPr lang="es-MX" sz="1800">
                <a:solidFill>
                  <a:schemeClr val="lt1"/>
                </a:solidFill>
                <a:latin typeface="Calibri"/>
                <a:ea typeface="Calibri"/>
                <a:cs typeface="Calibri"/>
                <a:sym typeface="Calibri"/>
              </a:rPr>
            </a:br>
            <a:endParaRPr sz="1800">
              <a:solidFill>
                <a:schemeClr val="lt1"/>
              </a:solidFill>
              <a:latin typeface="Calibri"/>
              <a:ea typeface="Calibri"/>
              <a:cs typeface="Calibri"/>
              <a:sym typeface="Calibri"/>
            </a:endParaRPr>
          </a:p>
        </p:txBody>
      </p:sp>
      <p:sp>
        <p:nvSpPr>
          <p:cNvPr id="157" name="Google Shape;157;p8"/>
          <p:cNvSpPr/>
          <p:nvPr/>
        </p:nvSpPr>
        <p:spPr>
          <a:xfrm>
            <a:off x="1841047" y="3911687"/>
            <a:ext cx="4254952" cy="1868626"/>
          </a:xfrm>
          <a:prstGeom prst="roundRect">
            <a:avLst>
              <a:gd fmla="val 16667" name="adj"/>
            </a:avLst>
          </a:prstGeom>
          <a:solidFill>
            <a:srgbClr val="FEE599"/>
          </a:solidFill>
          <a:ln cap="flat" cmpd="sng" w="1270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strike="noStrike">
              <a:solidFill>
                <a:schemeClr val="dk1"/>
              </a:solidFill>
              <a:latin typeface="Courier New"/>
              <a:ea typeface="Courier New"/>
              <a:cs typeface="Courier New"/>
              <a:sym typeface="Courier New"/>
            </a:endParaRPr>
          </a:p>
          <a:p>
            <a:pPr indent="0" lvl="0" marL="0" marR="0" rtl="0" algn="ctr">
              <a:spcBef>
                <a:spcPts val="0"/>
              </a:spcBef>
              <a:spcAft>
                <a:spcPts val="0"/>
              </a:spcAft>
              <a:buNone/>
            </a:pPr>
            <a:r>
              <a:t/>
            </a:r>
            <a:endParaRPr sz="1800">
              <a:solidFill>
                <a:schemeClr val="dk1"/>
              </a:solidFill>
              <a:latin typeface="Courier New"/>
              <a:ea typeface="Courier New"/>
              <a:cs typeface="Courier New"/>
              <a:sym typeface="Courier New"/>
            </a:endParaRPr>
          </a:p>
          <a:p>
            <a:pPr indent="0" lvl="0" marL="0" marR="0" rtl="0" algn="ctr">
              <a:spcBef>
                <a:spcPts val="0"/>
              </a:spcBef>
              <a:spcAft>
                <a:spcPts val="0"/>
              </a:spcAft>
              <a:buNone/>
            </a:pPr>
            <a:r>
              <a:rPr b="0" i="0" lang="es-MX" sz="1800" u="none" strike="noStrike">
                <a:solidFill>
                  <a:schemeClr val="dk1"/>
                </a:solidFill>
                <a:latin typeface="Courier New"/>
                <a:ea typeface="Courier New"/>
                <a:cs typeface="Courier New"/>
                <a:sym typeface="Courier New"/>
              </a:rPr>
              <a:t>Este apoyara al propietario de la empresa en todos los procesos de gestión, para que este tenga un mejor control en la existencia de productos </a:t>
            </a:r>
            <a:endParaRPr b="0" sz="1800">
              <a:solidFill>
                <a:schemeClr val="dk1"/>
              </a:solidFill>
              <a:latin typeface="Calibri"/>
              <a:ea typeface="Calibri"/>
              <a:cs typeface="Calibri"/>
              <a:sym typeface="Calibri"/>
            </a:endParaRPr>
          </a:p>
          <a:p>
            <a:pPr indent="0" lvl="0" marL="0" marR="0" rtl="0" algn="l">
              <a:spcBef>
                <a:spcPts val="0"/>
              </a:spcBef>
              <a:spcAft>
                <a:spcPts val="0"/>
              </a:spcAft>
              <a:buNone/>
            </a:pPr>
            <a:br>
              <a:rPr lang="es-MX" sz="1800">
                <a:solidFill>
                  <a:schemeClr val="lt1"/>
                </a:solidFill>
                <a:latin typeface="Calibri"/>
                <a:ea typeface="Calibri"/>
                <a:cs typeface="Calibri"/>
                <a:sym typeface="Calibri"/>
              </a:rPr>
            </a:b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1e00381af4f_1_0"/>
          <p:cNvSpPr txBox="1"/>
          <p:nvPr>
            <p:ph type="title"/>
          </p:nvPr>
        </p:nvSpPr>
        <p:spPr>
          <a:xfrm>
            <a:off x="838200" y="402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s-MX"/>
              <a:t>Técnicas e instrumentos de recolección</a:t>
            </a:r>
            <a:endParaRPr/>
          </a:p>
        </p:txBody>
      </p:sp>
      <p:sp>
        <p:nvSpPr>
          <p:cNvPr id="164" name="Google Shape;164;g1e00381af4f_1_0"/>
          <p:cNvSpPr txBox="1"/>
          <p:nvPr/>
        </p:nvSpPr>
        <p:spPr>
          <a:xfrm>
            <a:off x="374250" y="1714500"/>
            <a:ext cx="11443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400"/>
              <a:t>L</a:t>
            </a:r>
            <a:r>
              <a:rPr lang="es-MX" sz="2400"/>
              <a:t>a </a:t>
            </a:r>
            <a:r>
              <a:rPr lang="es-MX" sz="2400"/>
              <a:t>técnica</a:t>
            </a:r>
            <a:r>
              <a:rPr lang="es-MX" sz="2400"/>
              <a:t> que tomamos para la </a:t>
            </a:r>
            <a:r>
              <a:rPr lang="es-MX" sz="2400"/>
              <a:t>recolección</a:t>
            </a:r>
            <a:r>
              <a:rPr lang="es-MX" sz="2400"/>
              <a:t> de </a:t>
            </a:r>
            <a:r>
              <a:rPr lang="es-MX" sz="2400"/>
              <a:t>información</a:t>
            </a:r>
            <a:r>
              <a:rPr lang="es-MX" sz="2400"/>
              <a:t> fue entrevista y el instrumento cuestionario dirigido para nuestro </a:t>
            </a:r>
            <a:r>
              <a:rPr lang="es-MX" sz="2400"/>
              <a:t>rol de Jefe</a:t>
            </a:r>
            <a:r>
              <a:rPr lang="es-MX" sz="2400"/>
              <a:t>.</a:t>
            </a:r>
            <a:endParaRPr sz="2400"/>
          </a:p>
          <a:p>
            <a:pPr indent="0" lvl="0" marL="0" rtl="0" algn="l">
              <a:spcBef>
                <a:spcPts val="0"/>
              </a:spcBef>
              <a:spcAft>
                <a:spcPts val="0"/>
              </a:spcAft>
              <a:buNone/>
            </a:pPr>
            <a:r>
              <a:t/>
            </a:r>
            <a:endParaRPr sz="2400"/>
          </a:p>
        </p:txBody>
      </p:sp>
      <p:sp>
        <p:nvSpPr>
          <p:cNvPr id="165" name="Google Shape;165;g1e00381af4f_1_0"/>
          <p:cNvSpPr txBox="1"/>
          <p:nvPr/>
        </p:nvSpPr>
        <p:spPr>
          <a:xfrm>
            <a:off x="111600" y="2568675"/>
            <a:ext cx="119688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800"/>
              <a:t>1. ¿Cuenta con un sistema para la gestión de su inventario?</a:t>
            </a:r>
            <a:endParaRPr sz="1800"/>
          </a:p>
          <a:p>
            <a:pPr indent="0" lvl="0" marL="0" rtl="0" algn="l">
              <a:spcBef>
                <a:spcPts val="0"/>
              </a:spcBef>
              <a:spcAft>
                <a:spcPts val="0"/>
              </a:spcAft>
              <a:buNone/>
            </a:pPr>
            <a:r>
              <a:rPr lang="es-MX" sz="1800"/>
              <a:t>2. ¿</a:t>
            </a:r>
            <a:r>
              <a:rPr lang="es-MX" sz="1800"/>
              <a:t>Qué</a:t>
            </a:r>
            <a:r>
              <a:rPr lang="es-MX" sz="1800"/>
              <a:t> herramientas usted utiliza para gestionar cada producto que llega al almacén?</a:t>
            </a:r>
            <a:endParaRPr sz="1800"/>
          </a:p>
          <a:p>
            <a:pPr indent="0" lvl="0" marL="0" rtl="0" algn="l">
              <a:spcBef>
                <a:spcPts val="0"/>
              </a:spcBef>
              <a:spcAft>
                <a:spcPts val="0"/>
              </a:spcAft>
              <a:buNone/>
            </a:pPr>
            <a:r>
              <a:rPr lang="es-MX" sz="1800"/>
              <a:t>3. Si por algún motivo se debe cambiar de proveedor ¿Usted </a:t>
            </a:r>
            <a:r>
              <a:rPr lang="es-MX" sz="1800"/>
              <a:t>cómo</a:t>
            </a:r>
            <a:r>
              <a:rPr lang="es-MX" sz="1800"/>
              <a:t> organiza los datos personales y de la empresa de cada  proveedor?</a:t>
            </a:r>
            <a:endParaRPr sz="1800"/>
          </a:p>
          <a:p>
            <a:pPr indent="0" lvl="0" marL="0" rtl="0" algn="l">
              <a:spcBef>
                <a:spcPts val="0"/>
              </a:spcBef>
              <a:spcAft>
                <a:spcPts val="0"/>
              </a:spcAft>
              <a:buNone/>
            </a:pPr>
            <a:r>
              <a:rPr lang="es-MX" sz="1800"/>
              <a:t>4. Si desea realizar una revisión sobre los productos que </a:t>
            </a:r>
            <a:r>
              <a:rPr lang="es-MX" sz="1800"/>
              <a:t>ha entregado</a:t>
            </a:r>
            <a:r>
              <a:rPr lang="es-MX" sz="1800"/>
              <a:t> un  proveedor ¿De que forma puede identificar el proveedor de cada producto?</a:t>
            </a:r>
            <a:endParaRPr sz="1800"/>
          </a:p>
          <a:p>
            <a:pPr indent="0" lvl="0" marL="0" rtl="0" algn="l">
              <a:spcBef>
                <a:spcPts val="0"/>
              </a:spcBef>
              <a:spcAft>
                <a:spcPts val="0"/>
              </a:spcAft>
              <a:buNone/>
            </a:pPr>
            <a:r>
              <a:rPr lang="es-MX" sz="1800"/>
              <a:t>5. ¿Cada cuanto se </a:t>
            </a:r>
            <a:r>
              <a:rPr lang="es-MX" sz="1800"/>
              <a:t>realizan</a:t>
            </a:r>
            <a:r>
              <a:rPr lang="es-MX" sz="1800"/>
              <a:t> compras para abastecer su almacén?</a:t>
            </a:r>
            <a:endParaRPr sz="1800"/>
          </a:p>
          <a:p>
            <a:pPr indent="0" lvl="0" marL="0" rtl="0" algn="l">
              <a:spcBef>
                <a:spcPts val="0"/>
              </a:spcBef>
              <a:spcAft>
                <a:spcPts val="0"/>
              </a:spcAft>
              <a:buNone/>
            </a:pPr>
            <a:r>
              <a:rPr lang="es-MX" sz="1800"/>
              <a:t>6. ¿Usted tiene un orden que facilite a la hora de revisar los  productos específicos, ya sea por fecha, empresa o cantidad de unidades de los productos?</a:t>
            </a:r>
            <a:endParaRPr sz="1800"/>
          </a:p>
          <a:p>
            <a:pPr indent="0" lvl="0" marL="0" rtl="0" algn="l">
              <a:spcBef>
                <a:spcPts val="0"/>
              </a:spcBef>
              <a:spcAft>
                <a:spcPts val="0"/>
              </a:spcAft>
              <a:buNone/>
            </a:pPr>
            <a:r>
              <a:rPr lang="es-MX" sz="1800"/>
              <a:t>7. ¿Que datos usted solicita para tener un orden sobre las órdenes de  productos que llegan al almacén?</a:t>
            </a:r>
            <a:endParaRPr sz="1800"/>
          </a:p>
          <a:p>
            <a:pPr indent="0" lvl="0" marL="0" rtl="0" algn="l">
              <a:spcBef>
                <a:spcPts val="0"/>
              </a:spcBef>
              <a:spcAft>
                <a:spcPts val="0"/>
              </a:spcAft>
              <a:buNone/>
            </a:pPr>
            <a:r>
              <a:rPr lang="es-MX" sz="1800"/>
              <a:t>8. Usted tiene un orden</a:t>
            </a:r>
            <a:endParaRPr sz="1800"/>
          </a:p>
          <a:p>
            <a:pPr indent="0" lvl="0" marL="0" rtl="0" algn="l">
              <a:spcBef>
                <a:spcPts val="0"/>
              </a:spcBef>
              <a:spcAft>
                <a:spcPts val="0"/>
              </a:spcAft>
              <a:buNone/>
            </a:pPr>
            <a:r>
              <a:rPr lang="es-MX" sz="1800"/>
              <a:t>9. Si usted quiere realizar un reclamo ya sea por falta de productos o por la  entrega de productos que usted no </a:t>
            </a:r>
            <a:r>
              <a:rPr lang="es-MX" sz="1800"/>
              <a:t>solicitó</a:t>
            </a:r>
            <a:r>
              <a:rPr lang="es-MX" sz="1800"/>
              <a:t>, ¿Como se realiza dicho reclamo?</a:t>
            </a:r>
            <a:endParaRPr sz="1800"/>
          </a:p>
          <a:p>
            <a:pPr indent="0" lvl="0" marL="0" rtl="0" algn="l">
              <a:spcBef>
                <a:spcPts val="0"/>
              </a:spcBef>
              <a:spcAft>
                <a:spcPts val="0"/>
              </a:spcAft>
              <a:buNone/>
            </a:pPr>
            <a:r>
              <a:rPr lang="es-MX" sz="1800"/>
              <a:t>10. ¿Cómo </a:t>
            </a:r>
            <a:r>
              <a:rPr lang="es-MX" sz="1800"/>
              <a:t>ha venido</a:t>
            </a:r>
            <a:r>
              <a:rPr lang="es-MX" sz="1800"/>
              <a:t> afectando a la empresa la falta de un sistema para la gestión del inventario ?</a:t>
            </a:r>
            <a:endParaRPr sz="1800"/>
          </a:p>
          <a:p>
            <a:pPr indent="0" lvl="0" marL="0" rtl="0" algn="l">
              <a:spcBef>
                <a:spcPts val="0"/>
              </a:spcBef>
              <a:spcAft>
                <a:spcPts val="0"/>
              </a:spcAft>
              <a:buNone/>
            </a:pPr>
            <a:r>
              <a:rPr lang="es-MX" sz="1800"/>
              <a:t>11. ¿Cuál sería su propuesta para el diseño de control  adecuado para el área de inventarios de la empresa?</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